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97" r:id="rId3"/>
    <p:sldId id="298" r:id="rId4"/>
    <p:sldId id="260" r:id="rId5"/>
    <p:sldId id="259" r:id="rId6"/>
    <p:sldId id="258" r:id="rId7"/>
    <p:sldId id="305" r:id="rId8"/>
    <p:sldId id="295" r:id="rId9"/>
    <p:sldId id="257" r:id="rId10"/>
    <p:sldId id="261" r:id="rId11"/>
    <p:sldId id="274" r:id="rId12"/>
    <p:sldId id="275" r:id="rId13"/>
    <p:sldId id="276" r:id="rId14"/>
    <p:sldId id="277" r:id="rId15"/>
    <p:sldId id="278" r:id="rId16"/>
    <p:sldId id="279" r:id="rId17"/>
    <p:sldId id="280" r:id="rId18"/>
    <p:sldId id="281" r:id="rId19"/>
    <p:sldId id="293" r:id="rId20"/>
    <p:sldId id="272" r:id="rId21"/>
    <p:sldId id="306" r:id="rId22"/>
    <p:sldId id="296" r:id="rId23"/>
    <p:sldId id="283" r:id="rId24"/>
    <p:sldId id="285" r:id="rId25"/>
    <p:sldId id="286" r:id="rId26"/>
    <p:sldId id="287" r:id="rId27"/>
    <p:sldId id="288" r:id="rId28"/>
    <p:sldId id="289" r:id="rId29"/>
    <p:sldId id="290" r:id="rId30"/>
    <p:sldId id="292" r:id="rId31"/>
    <p:sldId id="299" r:id="rId32"/>
    <p:sldId id="307" r:id="rId33"/>
    <p:sldId id="302" r:id="rId34"/>
    <p:sldId id="300" r:id="rId35"/>
    <p:sldId id="301" r:id="rId36"/>
    <p:sldId id="303" r:id="rId37"/>
    <p:sldId id="304" r:id="rId3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49AEA"/>
    <a:srgbClr val="FAED8A"/>
    <a:srgbClr val="90D98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0658" name="Rectangle 2"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pPr algn="ctr"/>
            <a:endParaRPr kumimoji="1" lang="en-US"/>
          </a:p>
        </p:txBody>
      </p:sp>
      <p:pic>
        <p:nvPicPr>
          <p:cNvPr id="70659" name="Picture 3"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p:spPr>
      </p:pic>
      <p:sp>
        <p:nvSpPr>
          <p:cNvPr id="70660" name="Rectangle 4"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kumimoji="1" lang="en-US"/>
          </a:p>
        </p:txBody>
      </p:sp>
      <p:pic>
        <p:nvPicPr>
          <p:cNvPr id="70661" name="Picture 5"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p:spPr>
      </p:pic>
      <p:sp>
        <p:nvSpPr>
          <p:cNvPr id="70662" name="Rectangle 6"/>
          <p:cNvSpPr>
            <a:spLocks noGrp="1" noChangeArrowheads="1"/>
          </p:cNvSpPr>
          <p:nvPr>
            <p:ph type="ctrTitle"/>
          </p:nvPr>
        </p:nvSpPr>
        <p:spPr>
          <a:xfrm>
            <a:off x="914400" y="2057400"/>
            <a:ext cx="7721600" cy="1143000"/>
          </a:xfrm>
        </p:spPr>
        <p:txBody>
          <a:bodyPr/>
          <a:lstStyle>
            <a:lvl1pPr>
              <a:defRPr/>
            </a:lvl1pPr>
          </a:lstStyle>
          <a:p>
            <a:r>
              <a:rPr lang="en-US"/>
              <a:t>Click to edit Master title style</a:t>
            </a:r>
          </a:p>
        </p:txBody>
      </p:sp>
      <p:sp>
        <p:nvSpPr>
          <p:cNvPr id="70663"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en-US"/>
              <a:t>Click to edit Master subtitle style</a:t>
            </a:r>
          </a:p>
        </p:txBody>
      </p:sp>
      <p:sp>
        <p:nvSpPr>
          <p:cNvPr id="70664" name="Rectangle 8"/>
          <p:cNvSpPr>
            <a:spLocks noGrp="1" noChangeArrowheads="1"/>
          </p:cNvSpPr>
          <p:nvPr>
            <p:ph type="dt" sz="quarter" idx="2"/>
          </p:nvPr>
        </p:nvSpPr>
        <p:spPr>
          <a:xfrm>
            <a:off x="1084263" y="6096000"/>
            <a:ext cx="1905000" cy="457200"/>
          </a:xfrm>
        </p:spPr>
        <p:txBody>
          <a:bodyPr/>
          <a:lstStyle>
            <a:lvl1pPr>
              <a:defRPr/>
            </a:lvl1pPr>
          </a:lstStyle>
          <a:p>
            <a:fld id="{721BFA5B-E39A-4AEC-8470-D9F172B96B47}" type="datetimeFigureOut">
              <a:rPr lang="en-US"/>
              <a:pPr/>
              <a:t>1/23/2009</a:t>
            </a:fld>
            <a:endParaRPr lang="en-US"/>
          </a:p>
        </p:txBody>
      </p:sp>
      <p:sp>
        <p:nvSpPr>
          <p:cNvPr id="70665" name="Rectangle 9"/>
          <p:cNvSpPr>
            <a:spLocks noGrp="1" noChangeArrowheads="1"/>
          </p:cNvSpPr>
          <p:nvPr>
            <p:ph type="ftr" sz="quarter" idx="3"/>
          </p:nvPr>
        </p:nvSpPr>
        <p:spPr>
          <a:xfrm>
            <a:off x="3522663" y="6096000"/>
            <a:ext cx="2895600" cy="457200"/>
          </a:xfrm>
        </p:spPr>
        <p:txBody>
          <a:bodyPr/>
          <a:lstStyle>
            <a:lvl1pPr>
              <a:defRPr/>
            </a:lvl1pPr>
          </a:lstStyle>
          <a:p>
            <a:endParaRPr lang="en-US"/>
          </a:p>
        </p:txBody>
      </p:sp>
      <p:sp>
        <p:nvSpPr>
          <p:cNvPr id="70666" name="Rectangle 10"/>
          <p:cNvSpPr>
            <a:spLocks noGrp="1" noChangeArrowheads="1"/>
          </p:cNvSpPr>
          <p:nvPr>
            <p:ph type="sldNum" sz="quarter" idx="4"/>
          </p:nvPr>
        </p:nvSpPr>
        <p:spPr>
          <a:xfrm>
            <a:off x="6951663" y="6096000"/>
            <a:ext cx="1905000" cy="457200"/>
          </a:xfrm>
        </p:spPr>
        <p:txBody>
          <a:bodyPr/>
          <a:lstStyle>
            <a:lvl1pPr>
              <a:defRPr/>
            </a:lvl1pPr>
          </a:lstStyle>
          <a:p>
            <a:fld id="{7617D7D3-76EF-4824-A475-1AE267DCAE3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BC73C97-9C01-4284-8C56-85F9FE413BCA}" type="datetimeFigureOut">
              <a:rPr lang="en-US"/>
              <a:pPr/>
              <a:t>1/23/2009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FBCBC4-39F0-48BB-BB07-6AAA72CA7D7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5610271-77D9-4F92-A481-BC5EDE172073}" type="datetimeFigureOut">
              <a:rPr lang="en-US"/>
              <a:pPr/>
              <a:t>1/23/2009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85113F0-9A04-400D-8BC5-E6B7E3A8EB0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E0497AE-854A-4AAE-B2B6-20CC7E9FA22F}" type="datetimeFigureOut">
              <a:rPr lang="en-US"/>
              <a:pPr/>
              <a:t>1/23/2009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F7DD89-C722-4FC2-B941-83666DA0504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169E7DB-478E-47E4-97A0-2AAFF748E2D8}" type="datetimeFigureOut">
              <a:rPr lang="en-US"/>
              <a:pPr/>
              <a:t>1/23/2009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9E870F6-F054-441C-A632-2124A339D22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805423C3-49C9-485B-B615-3ECA704376CB}" type="datetimeFigureOut">
              <a:rPr lang="en-US"/>
              <a:pPr/>
              <a:t>1/23/2009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8382411-46E2-487C-BFCE-C4A1827DA60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A4F2BB3-1292-48DD-B1C4-F859D8FB6190}" type="datetimeFigureOut">
              <a:rPr lang="en-US"/>
              <a:pPr/>
              <a:t>1/23/2009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7E60180-5C7E-43CD-87C2-16D1AE7EC13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43B72B0-15EA-40A1-BADF-BF71BDBCA859}" type="datetimeFigureOut">
              <a:rPr lang="en-US"/>
              <a:pPr/>
              <a:t>1/23/2009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AD5E4D5-F9A3-46F0-B835-0E3508FD70F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CD92187-4F23-4C86-B518-B0D32D2647FB}" type="datetimeFigureOut">
              <a:rPr lang="en-US"/>
              <a:pPr/>
              <a:t>1/23/2009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5449149-3993-4145-AD70-E7826A9EB4C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09A72C3-18F0-4A1A-9E6B-EA72A3E2BB2E}" type="datetimeFigureOut">
              <a:rPr lang="en-US"/>
              <a:pPr/>
              <a:t>1/23/2009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A24DF3C-5648-4773-A85F-DB57C6C7466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1D127CA-8449-4139-8EE6-0B9FE5B5DE06}" type="datetimeFigureOut">
              <a:rPr lang="en-US"/>
              <a:pPr/>
              <a:t>1/23/2009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DFA23DA-02F2-4939-8D2D-AB8CA1F9B76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69634" name="Rectangle 2"/>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endParaRPr kumimoji="1" lang="en-US"/>
          </a:p>
        </p:txBody>
      </p:sp>
      <p:sp>
        <p:nvSpPr>
          <p:cNvPr id="69635" name="Line 3"/>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endParaRPr lang="en-US"/>
          </a:p>
        </p:txBody>
      </p:sp>
      <p:pic>
        <p:nvPicPr>
          <p:cNvPr id="69636" name="Picture 4" descr="minispir"/>
          <p:cNvPicPr>
            <a:picLocks noChangeAspect="1" noChangeArrowheads="1"/>
          </p:cNvPicPr>
          <p:nvPr/>
        </p:nvPicPr>
        <p:blipFill>
          <a:blip r:embed="rId13"/>
          <a:srcRect b="5333"/>
          <a:stretch>
            <a:fillRect/>
          </a:stretch>
        </p:blipFill>
        <p:spPr bwMode="ltGray">
          <a:xfrm>
            <a:off x="0" y="50800"/>
            <a:ext cx="1181100" cy="4057650"/>
          </a:xfrm>
          <a:prstGeom prst="rect">
            <a:avLst/>
          </a:prstGeom>
          <a:noFill/>
        </p:spPr>
      </p:pic>
      <p:pic>
        <p:nvPicPr>
          <p:cNvPr id="69637" name="Picture 5" descr="minispir"/>
          <p:cNvPicPr>
            <a:picLocks noChangeAspect="1" noChangeArrowheads="1"/>
          </p:cNvPicPr>
          <p:nvPr/>
        </p:nvPicPr>
        <p:blipFill>
          <a:blip r:embed="rId13"/>
          <a:srcRect t="39999"/>
          <a:stretch>
            <a:fillRect/>
          </a:stretch>
        </p:blipFill>
        <p:spPr bwMode="ltGray">
          <a:xfrm>
            <a:off x="0" y="4222750"/>
            <a:ext cx="1181100" cy="2571750"/>
          </a:xfrm>
          <a:prstGeom prst="rect">
            <a:avLst/>
          </a:prstGeom>
          <a:noFill/>
        </p:spPr>
      </p:pic>
      <p:sp>
        <p:nvSpPr>
          <p:cNvPr id="69638" name="Rectangle 6"/>
          <p:cNvSpPr>
            <a:spLocks noGrp="1" noChangeArrowheads="1"/>
          </p:cNvSpPr>
          <p:nvPr>
            <p:ph type="title"/>
          </p:nvPr>
        </p:nvSpPr>
        <p:spPr bwMode="auto">
          <a:xfrm>
            <a:off x="1066800" y="381000"/>
            <a:ext cx="7620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9639" name="Rectangle 7"/>
          <p:cNvSpPr>
            <a:spLocks noGrp="1" noChangeArrowheads="1"/>
          </p:cNvSpPr>
          <p:nvPr>
            <p:ph type="body" idx="1"/>
          </p:nvPr>
        </p:nvSpPr>
        <p:spPr bwMode="auto">
          <a:xfrm>
            <a:off x="1066800" y="1752600"/>
            <a:ext cx="7620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0" name="Rectangle 8"/>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62006D2-C837-4B62-A6A5-D959E8010FFA}" type="datetimeFigureOut">
              <a:rPr lang="en-US"/>
              <a:pPr/>
              <a:t>1/23/2009</a:t>
            </a:fld>
            <a:endParaRPr lang="en-US"/>
          </a:p>
        </p:txBody>
      </p:sp>
      <p:sp>
        <p:nvSpPr>
          <p:cNvPr id="69641" name="Rectangle 9"/>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69642" name="Rectangle 10"/>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3005996-46A5-40A8-B0D4-523894DF9FA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slide" Target="slide26.xml"/><Relationship Id="rId3" Type="http://schemas.openxmlformats.org/officeDocument/2006/relationships/image" Target="../media/image6.jpeg"/><Relationship Id="rId7" Type="http://schemas.openxmlformats.org/officeDocument/2006/relationships/slide" Target="slide24.xml"/><Relationship Id="rId2" Type="http://schemas.openxmlformats.org/officeDocument/2006/relationships/slide" Target="slide29.xml"/><Relationship Id="rId1" Type="http://schemas.openxmlformats.org/officeDocument/2006/relationships/slideLayout" Target="../slideLayouts/slideLayout7.xml"/><Relationship Id="rId6" Type="http://schemas.openxmlformats.org/officeDocument/2006/relationships/slide" Target="slide27.xml"/><Relationship Id="rId5" Type="http://schemas.openxmlformats.org/officeDocument/2006/relationships/slide" Target="slide25.xml"/><Relationship Id="rId4" Type="http://schemas.openxmlformats.org/officeDocument/2006/relationships/slide" Target="slide28.xml"/><Relationship Id="rId9" Type="http://schemas.openxmlformats.org/officeDocument/2006/relationships/slide" Target="slide30.xml"/></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10.xml"/><Relationship Id="rId7" Type="http://schemas.openxmlformats.org/officeDocument/2006/relationships/slide" Target="slide14.xml"/><Relationship Id="rId12" Type="http://schemas.openxmlformats.org/officeDocument/2006/relationships/slide" Target="slide19.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slide" Target="slide18.xml"/><Relationship Id="rId5" Type="http://schemas.openxmlformats.org/officeDocument/2006/relationships/slide" Target="slide12.xml"/><Relationship Id="rId10" Type="http://schemas.openxmlformats.org/officeDocument/2006/relationships/slide" Target="slide17.xml"/><Relationship Id="rId4" Type="http://schemas.openxmlformats.org/officeDocument/2006/relationships/slide" Target="slide11.xml"/><Relationship Id="rId9" Type="http://schemas.openxmlformats.org/officeDocument/2006/relationships/slide" Target="slid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4294967295"/>
          </p:nvPr>
        </p:nvSpPr>
        <p:spPr>
          <a:xfrm>
            <a:off x="5257800" y="4267200"/>
            <a:ext cx="3725863" cy="1593850"/>
          </a:xfrm>
        </p:spPr>
        <p:txBody>
          <a:bodyPr/>
          <a:lstStyle/>
          <a:p>
            <a:pPr marL="0" indent="0" algn="ctr">
              <a:buFontTx/>
              <a:buNone/>
            </a:pPr>
            <a:r>
              <a:rPr lang="en-US"/>
              <a:t>Emily DeAngelis</a:t>
            </a:r>
          </a:p>
          <a:p>
            <a:pPr marL="0" indent="0" algn="ctr">
              <a:buFontTx/>
              <a:buNone/>
            </a:pPr>
            <a:r>
              <a:rPr lang="en-US"/>
              <a:t>Megan Wolf</a:t>
            </a:r>
          </a:p>
        </p:txBody>
      </p:sp>
      <p:pic>
        <p:nvPicPr>
          <p:cNvPr id="16388" name="Picture 4" descr="xM%20clueCrdGm"/>
          <p:cNvPicPr>
            <a:picLocks noChangeAspect="1" noChangeArrowheads="1"/>
          </p:cNvPicPr>
          <p:nvPr/>
        </p:nvPicPr>
        <p:blipFill>
          <a:blip r:embed="rId2"/>
          <a:srcRect/>
          <a:stretch>
            <a:fillRect/>
          </a:stretch>
        </p:blipFill>
        <p:spPr bwMode="auto">
          <a:xfrm>
            <a:off x="1143000" y="685800"/>
            <a:ext cx="4411663" cy="5334000"/>
          </a:xfrm>
          <a:prstGeom prst="rect">
            <a:avLst/>
          </a:prstGeom>
          <a:noFill/>
        </p:spPr>
      </p:pic>
      <p:sp>
        <p:nvSpPr>
          <p:cNvPr id="16389" name="Text Box 5"/>
          <p:cNvSpPr txBox="1">
            <a:spLocks noChangeArrowheads="1"/>
          </p:cNvSpPr>
          <p:nvPr/>
        </p:nvSpPr>
        <p:spPr bwMode="auto">
          <a:xfrm>
            <a:off x="5638800" y="2133600"/>
            <a:ext cx="2895600" cy="1190625"/>
          </a:xfrm>
          <a:prstGeom prst="rect">
            <a:avLst/>
          </a:prstGeom>
          <a:noFill/>
          <a:ln w="9525">
            <a:noFill/>
            <a:miter lim="800000"/>
            <a:headEnd/>
            <a:tailEnd/>
          </a:ln>
          <a:effectLst/>
        </p:spPr>
        <p:txBody>
          <a:bodyPr>
            <a:spAutoFit/>
          </a:bodyPr>
          <a:lstStyle/>
          <a:p>
            <a:pPr algn="ctr">
              <a:spcBef>
                <a:spcPct val="50000"/>
              </a:spcBef>
            </a:pPr>
            <a:r>
              <a:rPr lang="en-US" sz="3600"/>
              <a:t>AP Stat Final Project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5.4444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5.7778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4594"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Kitchen Suspects</a:t>
            </a:r>
          </a:p>
        </p:txBody>
      </p:sp>
      <p:pic>
        <p:nvPicPr>
          <p:cNvPr id="24595"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4596"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38288" cy="1814513"/>
          </a:xfrm>
        </p:spPr>
      </p:pic>
      <p:pic>
        <p:nvPicPr>
          <p:cNvPr id="24597"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4598"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4599"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4600"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4601"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6.3333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6.1111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5.3333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000" b="0" i="0" u="none" strike="noStrike" cap="none" normalizeH="0" baseline="0" smtClean="0">
                        <a:ln>
                          <a:noFill/>
                        </a:ln>
                        <a:solidFill>
                          <a:srgbClr val="000000"/>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5.8286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5.2889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5.6127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5618"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Ballroom Suspects</a:t>
            </a:r>
          </a:p>
        </p:txBody>
      </p:sp>
      <p:pic>
        <p:nvPicPr>
          <p:cNvPr id="25619"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5620"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25621"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5622"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5623"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5624"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5625"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6.1524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5.9365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5.1810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5.6571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5.1333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5.4476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6642"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Conservatory Suspects</a:t>
            </a:r>
          </a:p>
        </p:txBody>
      </p:sp>
      <p:pic>
        <p:nvPicPr>
          <p:cNvPr id="26643"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6644"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26645"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6646"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6647"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6648"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6649"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5.9714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5.7619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5.0286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6.1714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5.9429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7666"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Dining Room Suspects</a:t>
            </a:r>
          </a:p>
        </p:txBody>
      </p:sp>
      <p:pic>
        <p:nvPicPr>
          <p:cNvPr id="27667"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7668"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27669"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7670"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7671"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7672"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7673"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6.5143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6.2857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5.4857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5.8286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5.2889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5.6127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8690"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Billiard Room Suspects</a:t>
            </a:r>
          </a:p>
        </p:txBody>
      </p:sp>
      <p:pic>
        <p:nvPicPr>
          <p:cNvPr id="28691"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8692"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28693"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8694"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8695"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8696"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8697"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6.1524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5.9365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5.181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6.6857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6.0667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6.4381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29714"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Library Suspects</a:t>
            </a:r>
          </a:p>
        </p:txBody>
      </p:sp>
      <p:pic>
        <p:nvPicPr>
          <p:cNvPr id="29715"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29716"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29717"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29718"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29719"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29720"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29721"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7.0571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6.8095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5.9429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5.8286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5.2889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5. 6127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30738"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Lounge Suspects</a:t>
            </a:r>
          </a:p>
        </p:txBody>
      </p:sp>
      <p:pic>
        <p:nvPicPr>
          <p:cNvPr id="30739"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30740"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30741"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30742"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30743"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30744"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30745"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6.1524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5.9365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5.1810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6.3429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5.7556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6.1079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31762"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Hall Suspects</a:t>
            </a:r>
          </a:p>
        </p:txBody>
      </p:sp>
      <p:pic>
        <p:nvPicPr>
          <p:cNvPr id="31763"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31764"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31765"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31766"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31767"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31768"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31769"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96000"/>
        </p:xfrm>
        <a:graphic>
          <a:graphicData uri="http://schemas.openxmlformats.org/drawingml/2006/table">
            <a:tbl>
              <a:tblPr/>
              <a:tblGrid>
                <a:gridCol w="1409700"/>
                <a:gridCol w="1409700"/>
              </a:tblGrid>
              <a:tr h="484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11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6.6952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043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6.4603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5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5.6381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aphicFrame>
        <p:nvGraphicFramePr>
          <p:cNvPr id="14" name="Table 13"/>
          <p:cNvGraphicFramePr>
            <a:graphicFrameLocks noGrp="1"/>
          </p:cNvGraphicFramePr>
          <p:nvPr/>
        </p:nvGraphicFramePr>
        <p:xfrm>
          <a:off x="6172200" y="796925"/>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5.6571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5.1333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5.4476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32786"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Study Suspects</a:t>
            </a:r>
          </a:p>
        </p:txBody>
      </p:sp>
      <p:pic>
        <p:nvPicPr>
          <p:cNvPr id="32787" name="Picture 4" descr="internationalcluedoslg"/>
          <p:cNvPicPr>
            <a:picLocks noGrp="1" noChangeAspect="1" noChangeArrowheads="1"/>
          </p:cNvPicPr>
          <p:nvPr>
            <p:ph sz="quarter" idx="4294967295"/>
          </p:nvPr>
        </p:nvPicPr>
        <p:blipFill>
          <a:blip r:embed="rId2"/>
          <a:srcRect l="34146" r="50000" b="24243"/>
          <a:stretch>
            <a:fillRect/>
          </a:stretch>
        </p:blipFill>
        <p:spPr>
          <a:xfrm>
            <a:off x="4495800" y="5029200"/>
            <a:ext cx="1524000" cy="1828800"/>
          </a:xfrm>
        </p:spPr>
      </p:pic>
      <p:pic>
        <p:nvPicPr>
          <p:cNvPr id="32788" name="Picture 6" descr="internationalcluedoslg"/>
          <p:cNvPicPr>
            <a:picLocks noGrp="1" noChangeAspect="1" noChangeArrowheads="1"/>
          </p:cNvPicPr>
          <p:nvPr>
            <p:ph sz="quarter" idx="4294967295"/>
          </p:nvPr>
        </p:nvPicPr>
        <p:blipFill>
          <a:blip r:embed="rId2"/>
          <a:srcRect l="84042" b="24934"/>
          <a:stretch>
            <a:fillRect/>
          </a:stretch>
        </p:blipFill>
        <p:spPr>
          <a:xfrm>
            <a:off x="4495800" y="3124200"/>
            <a:ext cx="1550988" cy="1828800"/>
          </a:xfrm>
        </p:spPr>
      </p:pic>
      <p:pic>
        <p:nvPicPr>
          <p:cNvPr id="32789" name="Picture 8" descr="internationalcluedoslg"/>
          <p:cNvPicPr>
            <a:picLocks noGrp="1" noChangeAspect="1" noChangeArrowheads="1"/>
          </p:cNvPicPr>
          <p:nvPr>
            <p:ph sz="quarter" idx="4294967295"/>
          </p:nvPr>
        </p:nvPicPr>
        <p:blipFill>
          <a:blip r:embed="rId2"/>
          <a:srcRect l="51534" r="33894" b="24304"/>
          <a:stretch>
            <a:fillRect/>
          </a:stretch>
        </p:blipFill>
        <p:spPr>
          <a:xfrm>
            <a:off x="0" y="3048000"/>
            <a:ext cx="1524000" cy="1905000"/>
          </a:xfrm>
        </p:spPr>
      </p:pic>
      <p:pic>
        <p:nvPicPr>
          <p:cNvPr id="32790" name="Picture 10" descr="internationalcluedoslg"/>
          <p:cNvPicPr>
            <a:picLocks noGrp="1" noChangeAspect="1" noChangeArrowheads="1"/>
          </p:cNvPicPr>
          <p:nvPr>
            <p:ph sz="quarter" idx="4294967295"/>
          </p:nvPr>
        </p:nvPicPr>
        <p:blipFill>
          <a:blip r:embed="rId2"/>
          <a:srcRect l="67188" r="16667" b="24426"/>
          <a:stretch>
            <a:fillRect/>
          </a:stretch>
        </p:blipFill>
        <p:spPr>
          <a:xfrm>
            <a:off x="4495800" y="1219200"/>
            <a:ext cx="1531938" cy="1828800"/>
          </a:xfrm>
        </p:spPr>
      </p:pic>
      <p:pic>
        <p:nvPicPr>
          <p:cNvPr id="32791" name="Picture 12" descr="internationalcluedoslg"/>
          <p:cNvPicPr>
            <a:picLocks noChangeAspect="1" noChangeArrowheads="1"/>
          </p:cNvPicPr>
          <p:nvPr/>
        </p:nvPicPr>
        <p:blipFill>
          <a:blip r:embed="rId2"/>
          <a:srcRect l="17500" r="66666" b="24796"/>
          <a:stretch>
            <a:fillRect/>
          </a:stretch>
        </p:blipFill>
        <p:spPr bwMode="auto">
          <a:xfrm>
            <a:off x="0" y="1143000"/>
            <a:ext cx="1511300" cy="1828800"/>
          </a:xfrm>
          <a:prstGeom prst="rect">
            <a:avLst/>
          </a:prstGeom>
          <a:noFill/>
          <a:ln w="9525">
            <a:noFill/>
            <a:miter lim="800000"/>
            <a:headEnd/>
            <a:tailEnd/>
          </a:ln>
        </p:spPr>
      </p:pic>
      <p:pic>
        <p:nvPicPr>
          <p:cNvPr id="32792" name="Picture 13" descr="internationalcluedoslg"/>
          <p:cNvPicPr>
            <a:picLocks noChangeAspect="1" noChangeArrowheads="1"/>
          </p:cNvPicPr>
          <p:nvPr/>
        </p:nvPicPr>
        <p:blipFill>
          <a:blip r:embed="rId2"/>
          <a:srcRect r="83333" b="24796"/>
          <a:stretch>
            <a:fillRect/>
          </a:stretch>
        </p:blipFill>
        <p:spPr bwMode="auto">
          <a:xfrm>
            <a:off x="0" y="5029200"/>
            <a:ext cx="1524000" cy="1828800"/>
          </a:xfrm>
          <a:prstGeom prst="rect">
            <a:avLst/>
          </a:prstGeom>
          <a:noFill/>
          <a:ln w="9525">
            <a:noFill/>
            <a:miter lim="800000"/>
            <a:headEnd/>
            <a:tailEnd/>
          </a:ln>
        </p:spPr>
      </p:pic>
      <p:sp>
        <p:nvSpPr>
          <p:cNvPr id="32793" name="AutoShape 15">
            <a:hlinkClick r:id="rId3" action="ppaction://hlinksldjump" highlightClick="1"/>
          </p:cNvPr>
          <p:cNvSpPr>
            <a:spLocks noChangeArrowheads="1"/>
          </p:cNvSpPr>
          <p:nvPr/>
        </p:nvSpPr>
        <p:spPr bwMode="auto">
          <a:xfrm>
            <a:off x="8610600" y="6324600"/>
            <a:ext cx="533400" cy="533400"/>
          </a:xfrm>
          <a:prstGeom prst="actionButtonHome">
            <a:avLst/>
          </a:prstGeom>
          <a:solidFill>
            <a:schemeClr val="accent1"/>
          </a:solidFill>
          <a:ln w="9525">
            <a:noFill/>
            <a:miter lim="800000"/>
            <a:headEnd/>
            <a:tailEnd/>
          </a:ln>
        </p:spPr>
        <p:txBody>
          <a:bodyPr wrap="none" anchor="ctr"/>
          <a:lstStyle/>
          <a:p>
            <a:endParaRPr lang="en-US" sz="1800">
              <a:latin typeface="Arial" charset="0"/>
            </a:endParaRPr>
          </a:p>
        </p:txBody>
      </p:sp>
      <p:graphicFrame>
        <p:nvGraphicFramePr>
          <p:cNvPr id="12" name="Table 11"/>
          <p:cNvGraphicFramePr>
            <a:graphicFrameLocks noGrp="1"/>
          </p:cNvGraphicFramePr>
          <p:nvPr/>
        </p:nvGraphicFramePr>
        <p:xfrm>
          <a:off x="1600200" y="762000"/>
          <a:ext cx="2819400" cy="6061075"/>
        </p:xfrm>
        <a:graphic>
          <a:graphicData uri="http://schemas.openxmlformats.org/drawingml/2006/table">
            <a:tbl>
              <a:tblPr/>
              <a:tblGrid>
                <a:gridCol w="1409700"/>
                <a:gridCol w="1409700"/>
              </a:tblGrid>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22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5.9714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981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5.7619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870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5.0286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rgbClr val="000000"/>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4"/>
          <p:cNvSpPr txBox="1">
            <a:spLocks noChangeArrowheads="1"/>
          </p:cNvSpPr>
          <p:nvPr/>
        </p:nvSpPr>
        <p:spPr bwMode="auto">
          <a:xfrm>
            <a:off x="1371600" y="1843088"/>
            <a:ext cx="7696200" cy="366712"/>
          </a:xfrm>
          <a:prstGeom prst="rect">
            <a:avLst/>
          </a:prstGeom>
          <a:noFill/>
          <a:ln w="9525">
            <a:noFill/>
            <a:miter lim="800000"/>
            <a:headEnd/>
            <a:tailEnd/>
          </a:ln>
        </p:spPr>
        <p:txBody>
          <a:bodyPr>
            <a:spAutoFit/>
          </a:bodyPr>
          <a:lstStyle/>
          <a:p>
            <a:pPr>
              <a:spcBef>
                <a:spcPct val="50000"/>
              </a:spcBef>
            </a:pPr>
            <a:endParaRPr lang="en-US" sz="1800">
              <a:solidFill>
                <a:schemeClr val="bg1"/>
              </a:solidFill>
              <a:latin typeface="Arial" charset="0"/>
            </a:endParaRPr>
          </a:p>
        </p:txBody>
      </p:sp>
      <p:pic>
        <p:nvPicPr>
          <p:cNvPr id="38914" name="Picture 8" descr="http://www.physics.csbsju.edu/stats/chi2-2.gif"/>
          <p:cNvPicPr>
            <a:picLocks noChangeAspect="1" noChangeArrowheads="1"/>
          </p:cNvPicPr>
          <p:nvPr/>
        </p:nvPicPr>
        <p:blipFill>
          <a:blip r:embed="rId2"/>
          <a:srcRect/>
          <a:stretch>
            <a:fillRect/>
          </a:stretch>
        </p:blipFill>
        <p:spPr bwMode="auto">
          <a:xfrm>
            <a:off x="1143000" y="1919288"/>
            <a:ext cx="487363" cy="533400"/>
          </a:xfrm>
          <a:prstGeom prst="rect">
            <a:avLst/>
          </a:prstGeom>
          <a:noFill/>
          <a:ln w="9525">
            <a:noFill/>
            <a:miter lim="800000"/>
            <a:headEnd/>
            <a:tailEnd/>
          </a:ln>
        </p:spPr>
      </p:pic>
      <p:sp>
        <p:nvSpPr>
          <p:cNvPr id="38915" name="Text Box 9"/>
          <p:cNvSpPr txBox="1">
            <a:spLocks noChangeArrowheads="1"/>
          </p:cNvSpPr>
          <p:nvPr/>
        </p:nvSpPr>
        <p:spPr bwMode="auto">
          <a:xfrm>
            <a:off x="1600200" y="1843088"/>
            <a:ext cx="2362200" cy="915987"/>
          </a:xfrm>
          <a:prstGeom prst="rect">
            <a:avLst/>
          </a:prstGeom>
          <a:noFill/>
          <a:ln w="9525">
            <a:noFill/>
            <a:miter lim="800000"/>
            <a:headEnd/>
            <a:tailEnd/>
          </a:ln>
        </p:spPr>
        <p:txBody>
          <a:bodyPr>
            <a:spAutoFit/>
          </a:bodyPr>
          <a:lstStyle/>
          <a:p>
            <a:pPr>
              <a:spcBef>
                <a:spcPct val="50000"/>
              </a:spcBef>
            </a:pPr>
            <a:r>
              <a:rPr lang="en-US" sz="3600">
                <a:latin typeface="Symbol" pitchFamily="18" charset="2"/>
              </a:rPr>
              <a:t>=S</a:t>
            </a:r>
            <a:r>
              <a:rPr lang="en-US" sz="1800">
                <a:latin typeface="Symbol" pitchFamily="18" charset="2"/>
              </a:rPr>
              <a:t> </a:t>
            </a:r>
            <a:r>
              <a:rPr lang="en-US" sz="1800" u="sng">
                <a:latin typeface="Symbol" pitchFamily="18" charset="2"/>
              </a:rPr>
              <a:t>(</a:t>
            </a:r>
            <a:r>
              <a:rPr lang="en-US" sz="1800" u="sng">
                <a:latin typeface="Arial" charset="0"/>
              </a:rPr>
              <a:t>obs-exp)</a:t>
            </a:r>
            <a:r>
              <a:rPr lang="en-US" sz="1800" u="sng" baseline="30000">
                <a:latin typeface="Arial" charset="0"/>
              </a:rPr>
              <a:t>2</a:t>
            </a:r>
            <a:r>
              <a:rPr lang="en-US" sz="1800" baseline="30000">
                <a:latin typeface="Arial" charset="0"/>
              </a:rPr>
              <a:t> </a:t>
            </a:r>
            <a:r>
              <a:rPr lang="en-US" sz="3600">
                <a:latin typeface="Arial" charset="0"/>
              </a:rPr>
              <a:t>= </a:t>
            </a:r>
          </a:p>
          <a:p>
            <a:pPr>
              <a:spcBef>
                <a:spcPct val="50000"/>
              </a:spcBef>
            </a:pPr>
            <a:r>
              <a:rPr lang="en-US" sz="1800" baseline="30000">
                <a:latin typeface="Arial" charset="0"/>
              </a:rPr>
              <a:t>	</a:t>
            </a:r>
          </a:p>
        </p:txBody>
      </p:sp>
      <p:sp>
        <p:nvSpPr>
          <p:cNvPr id="38916" name="Text Box 10"/>
          <p:cNvSpPr txBox="1">
            <a:spLocks noChangeArrowheads="1"/>
          </p:cNvSpPr>
          <p:nvPr/>
        </p:nvSpPr>
        <p:spPr bwMode="auto">
          <a:xfrm>
            <a:off x="1676400" y="2300288"/>
            <a:ext cx="2743200" cy="366712"/>
          </a:xfrm>
          <a:prstGeom prst="rect">
            <a:avLst/>
          </a:prstGeom>
          <a:noFill/>
          <a:ln w="9525">
            <a:noFill/>
            <a:miter lim="800000"/>
            <a:headEnd/>
            <a:tailEnd/>
          </a:ln>
        </p:spPr>
        <p:txBody>
          <a:bodyPr>
            <a:spAutoFit/>
          </a:bodyPr>
          <a:lstStyle/>
          <a:p>
            <a:pPr>
              <a:spcBef>
                <a:spcPct val="50000"/>
              </a:spcBef>
            </a:pPr>
            <a:r>
              <a:rPr lang="en-US" sz="1800">
                <a:latin typeface="Arial" charset="0"/>
              </a:rPr>
              <a:t>            exp</a:t>
            </a:r>
          </a:p>
        </p:txBody>
      </p:sp>
      <p:sp>
        <p:nvSpPr>
          <p:cNvPr id="38917" name="Text Box 12"/>
          <p:cNvSpPr txBox="1">
            <a:spLocks noChangeArrowheads="1"/>
          </p:cNvSpPr>
          <p:nvPr/>
        </p:nvSpPr>
        <p:spPr bwMode="auto">
          <a:xfrm>
            <a:off x="3886200" y="1995488"/>
            <a:ext cx="4876800" cy="366712"/>
          </a:xfrm>
          <a:prstGeom prst="rect">
            <a:avLst/>
          </a:prstGeom>
          <a:noFill/>
          <a:ln w="9525">
            <a:noFill/>
            <a:miter lim="800000"/>
            <a:headEnd/>
            <a:tailEnd/>
          </a:ln>
        </p:spPr>
        <p:txBody>
          <a:bodyPr>
            <a:spAutoFit/>
          </a:bodyPr>
          <a:lstStyle/>
          <a:p>
            <a:pPr>
              <a:spcBef>
                <a:spcPct val="50000"/>
              </a:spcBef>
            </a:pPr>
            <a:r>
              <a:rPr lang="en-US" sz="1800" u="sng">
                <a:latin typeface="Arial" charset="0"/>
              </a:rPr>
              <a:t>(7-6.2857)</a:t>
            </a:r>
            <a:r>
              <a:rPr lang="en-US" sz="1800" u="sng" baseline="30000">
                <a:latin typeface="Arial" charset="0"/>
              </a:rPr>
              <a:t>2</a:t>
            </a:r>
            <a:r>
              <a:rPr lang="en-US" sz="1800" baseline="30000">
                <a:latin typeface="Arial" charset="0"/>
              </a:rPr>
              <a:t>   </a:t>
            </a:r>
            <a:r>
              <a:rPr lang="en-US" sz="1800">
                <a:latin typeface="Arial" charset="0"/>
              </a:rPr>
              <a:t>+ </a:t>
            </a:r>
            <a:r>
              <a:rPr lang="en-US" sz="1800" u="sng">
                <a:latin typeface="Arial" charset="0"/>
              </a:rPr>
              <a:t>(5-5.7619)</a:t>
            </a:r>
            <a:r>
              <a:rPr lang="en-US" sz="1800" u="sng" baseline="30000">
                <a:latin typeface="Arial" charset="0"/>
              </a:rPr>
              <a:t>2</a:t>
            </a:r>
            <a:r>
              <a:rPr lang="en-US" sz="1800" baseline="30000">
                <a:latin typeface="Arial" charset="0"/>
              </a:rPr>
              <a:t>  </a:t>
            </a:r>
            <a:r>
              <a:rPr lang="en-US" sz="1800">
                <a:latin typeface="Arial" charset="0"/>
              </a:rPr>
              <a:t>+ . . . </a:t>
            </a:r>
            <a:endParaRPr lang="en-US" sz="1800" u="sng" baseline="30000">
              <a:latin typeface="Arial" charset="0"/>
            </a:endParaRPr>
          </a:p>
        </p:txBody>
      </p:sp>
      <p:sp>
        <p:nvSpPr>
          <p:cNvPr id="38918" name="Text Box 14"/>
          <p:cNvSpPr txBox="1">
            <a:spLocks noChangeArrowheads="1"/>
          </p:cNvSpPr>
          <p:nvPr/>
        </p:nvSpPr>
        <p:spPr bwMode="auto">
          <a:xfrm>
            <a:off x="3886200" y="2376488"/>
            <a:ext cx="3810000" cy="366712"/>
          </a:xfrm>
          <a:prstGeom prst="rect">
            <a:avLst/>
          </a:prstGeom>
          <a:noFill/>
          <a:ln w="9525">
            <a:noFill/>
            <a:miter lim="800000"/>
            <a:headEnd/>
            <a:tailEnd/>
          </a:ln>
        </p:spPr>
        <p:txBody>
          <a:bodyPr>
            <a:spAutoFit/>
          </a:bodyPr>
          <a:lstStyle/>
          <a:p>
            <a:pPr>
              <a:spcBef>
                <a:spcPct val="50000"/>
              </a:spcBef>
            </a:pPr>
            <a:r>
              <a:rPr lang="en-US" sz="1800">
                <a:latin typeface="Arial" charset="0"/>
              </a:rPr>
              <a:t>   6.2857            5.7619</a:t>
            </a:r>
          </a:p>
        </p:txBody>
      </p:sp>
      <p:pic>
        <p:nvPicPr>
          <p:cNvPr id="38919" name="Picture 15" descr="http://www.physics.csbsju.edu/stats/chi2-2.gif"/>
          <p:cNvPicPr>
            <a:picLocks noChangeAspect="1" noChangeArrowheads="1"/>
          </p:cNvPicPr>
          <p:nvPr/>
        </p:nvPicPr>
        <p:blipFill>
          <a:blip r:embed="rId2"/>
          <a:srcRect/>
          <a:stretch>
            <a:fillRect/>
          </a:stretch>
        </p:blipFill>
        <p:spPr bwMode="auto">
          <a:xfrm>
            <a:off x="1752600" y="2909888"/>
            <a:ext cx="347663" cy="381000"/>
          </a:xfrm>
          <a:prstGeom prst="rect">
            <a:avLst/>
          </a:prstGeom>
          <a:noFill/>
          <a:ln w="9525">
            <a:noFill/>
            <a:miter lim="800000"/>
            <a:headEnd/>
            <a:tailEnd/>
          </a:ln>
        </p:spPr>
      </p:pic>
      <p:sp>
        <p:nvSpPr>
          <p:cNvPr id="38920" name="Text Box 16"/>
          <p:cNvSpPr txBox="1">
            <a:spLocks noChangeArrowheads="1"/>
          </p:cNvSpPr>
          <p:nvPr/>
        </p:nvSpPr>
        <p:spPr bwMode="auto">
          <a:xfrm>
            <a:off x="2133600" y="2986088"/>
            <a:ext cx="1295400" cy="366712"/>
          </a:xfrm>
          <a:prstGeom prst="rect">
            <a:avLst/>
          </a:prstGeom>
          <a:noFill/>
          <a:ln w="9525">
            <a:noFill/>
            <a:miter lim="800000"/>
            <a:headEnd/>
            <a:tailEnd/>
          </a:ln>
        </p:spPr>
        <p:txBody>
          <a:bodyPr>
            <a:spAutoFit/>
          </a:bodyPr>
          <a:lstStyle/>
          <a:p>
            <a:pPr>
              <a:spcBef>
                <a:spcPct val="50000"/>
              </a:spcBef>
            </a:pPr>
            <a:r>
              <a:rPr lang="en-US" sz="1800">
                <a:latin typeface="Arial" charset="0"/>
              </a:rPr>
              <a:t>= 52.9739</a:t>
            </a:r>
          </a:p>
        </p:txBody>
      </p:sp>
      <p:grpSp>
        <p:nvGrpSpPr>
          <p:cNvPr id="38929" name="Group 17"/>
          <p:cNvGrpSpPr>
            <a:grpSpLocks/>
          </p:cNvGrpSpPr>
          <p:nvPr/>
        </p:nvGrpSpPr>
        <p:grpSpPr bwMode="auto">
          <a:xfrm>
            <a:off x="1524000" y="3595688"/>
            <a:ext cx="4419600" cy="366712"/>
            <a:chOff x="912" y="2352"/>
            <a:chExt cx="2784" cy="231"/>
          </a:xfrm>
        </p:grpSpPr>
        <p:sp>
          <p:nvSpPr>
            <p:cNvPr id="38921" name="Text Box 17"/>
            <p:cNvSpPr txBox="1">
              <a:spLocks noChangeArrowheads="1"/>
            </p:cNvSpPr>
            <p:nvPr/>
          </p:nvSpPr>
          <p:spPr bwMode="auto">
            <a:xfrm>
              <a:off x="912" y="2352"/>
              <a:ext cx="576" cy="231"/>
            </a:xfrm>
            <a:prstGeom prst="rect">
              <a:avLst/>
            </a:prstGeom>
            <a:noFill/>
            <a:ln w="9525">
              <a:noFill/>
              <a:miter lim="800000"/>
              <a:headEnd/>
              <a:tailEnd/>
            </a:ln>
          </p:spPr>
          <p:txBody>
            <a:bodyPr>
              <a:spAutoFit/>
            </a:bodyPr>
            <a:lstStyle/>
            <a:p>
              <a:pPr>
                <a:spcBef>
                  <a:spcPct val="50000"/>
                </a:spcBef>
              </a:pPr>
              <a:r>
                <a:rPr lang="en-US" sz="1800">
                  <a:latin typeface="Arial" charset="0"/>
                </a:rPr>
                <a:t>p(</a:t>
              </a:r>
            </a:p>
          </p:txBody>
        </p:sp>
        <p:pic>
          <p:nvPicPr>
            <p:cNvPr id="38922" name="Picture 18" descr="http://www.physics.csbsju.edu/stats/chi2-2.gif"/>
            <p:cNvPicPr>
              <a:picLocks noChangeAspect="1" noChangeArrowheads="1"/>
            </p:cNvPicPr>
            <p:nvPr/>
          </p:nvPicPr>
          <p:blipFill>
            <a:blip r:embed="rId2"/>
            <a:srcRect/>
            <a:stretch>
              <a:fillRect/>
            </a:stretch>
          </p:blipFill>
          <p:spPr bwMode="auto">
            <a:xfrm>
              <a:off x="1152" y="2352"/>
              <a:ext cx="175" cy="192"/>
            </a:xfrm>
            <a:prstGeom prst="rect">
              <a:avLst/>
            </a:prstGeom>
            <a:noFill/>
            <a:ln w="9525">
              <a:noFill/>
              <a:miter lim="800000"/>
              <a:headEnd/>
              <a:tailEnd/>
            </a:ln>
          </p:spPr>
        </p:pic>
        <p:sp>
          <p:nvSpPr>
            <p:cNvPr id="38923" name="Text Box 19"/>
            <p:cNvSpPr txBox="1">
              <a:spLocks noChangeArrowheads="1"/>
            </p:cNvSpPr>
            <p:nvPr/>
          </p:nvSpPr>
          <p:spPr bwMode="auto">
            <a:xfrm>
              <a:off x="1344" y="2352"/>
              <a:ext cx="2352" cy="231"/>
            </a:xfrm>
            <a:prstGeom prst="rect">
              <a:avLst/>
            </a:prstGeom>
            <a:noFill/>
            <a:ln w="9525">
              <a:noFill/>
              <a:miter lim="800000"/>
              <a:headEnd/>
              <a:tailEnd/>
            </a:ln>
          </p:spPr>
          <p:txBody>
            <a:bodyPr>
              <a:spAutoFit/>
            </a:bodyPr>
            <a:lstStyle/>
            <a:p>
              <a:pPr>
                <a:spcBef>
                  <a:spcPct val="50000"/>
                </a:spcBef>
              </a:pPr>
              <a:r>
                <a:rPr lang="en-US" sz="1800">
                  <a:latin typeface="Arial" charset="0"/>
                </a:rPr>
                <a:t>&gt; 52.9739) = 0.082145</a:t>
              </a:r>
            </a:p>
          </p:txBody>
        </p:sp>
      </p:grpSp>
      <p:sp>
        <p:nvSpPr>
          <p:cNvPr id="38924" name="Text Box 20"/>
          <p:cNvSpPr txBox="1">
            <a:spLocks noChangeArrowheads="1"/>
          </p:cNvSpPr>
          <p:nvPr/>
        </p:nvSpPr>
        <p:spPr bwMode="auto">
          <a:xfrm>
            <a:off x="1143000" y="4114800"/>
            <a:ext cx="7620000" cy="2441575"/>
          </a:xfrm>
          <a:prstGeom prst="rect">
            <a:avLst/>
          </a:prstGeom>
          <a:noFill/>
          <a:ln w="9525">
            <a:noFill/>
            <a:miter lim="800000"/>
            <a:headEnd/>
            <a:tailEnd/>
          </a:ln>
        </p:spPr>
        <p:txBody>
          <a:bodyPr>
            <a:spAutoFit/>
          </a:bodyPr>
          <a:lstStyle/>
          <a:p>
            <a:pPr algn="ctr">
              <a:spcBef>
                <a:spcPct val="50000"/>
              </a:spcBef>
            </a:pPr>
            <a:r>
              <a:rPr lang="en-US" sz="2800" b="1">
                <a:latin typeface="Arial" charset="0"/>
              </a:rPr>
              <a:t>Conclusion:</a:t>
            </a:r>
            <a:r>
              <a:rPr lang="en-US" sz="2800">
                <a:latin typeface="Arial" charset="0"/>
              </a:rPr>
              <a:t> We fail to reject Ho because our P-value is greater than alpha (0.05). We have sufficient evidence that there is no association between picking suspect and room cards.</a:t>
            </a:r>
          </a:p>
          <a:p>
            <a:pPr algn="ctr">
              <a:spcBef>
                <a:spcPct val="50000"/>
              </a:spcBef>
            </a:pPr>
            <a:endParaRPr lang="en-US" sz="2800">
              <a:latin typeface="Arial" charset="0"/>
            </a:endParaRPr>
          </a:p>
        </p:txBody>
      </p:sp>
      <p:sp>
        <p:nvSpPr>
          <p:cNvPr id="38925" name="Text Box 21"/>
          <p:cNvSpPr txBox="1">
            <a:spLocks noChangeArrowheads="1"/>
          </p:cNvSpPr>
          <p:nvPr/>
        </p:nvSpPr>
        <p:spPr bwMode="auto">
          <a:xfrm>
            <a:off x="4191000" y="2986088"/>
            <a:ext cx="4191000" cy="366712"/>
          </a:xfrm>
          <a:prstGeom prst="rect">
            <a:avLst/>
          </a:prstGeom>
          <a:noFill/>
          <a:ln w="9525">
            <a:noFill/>
            <a:miter lim="800000"/>
            <a:headEnd/>
            <a:tailEnd/>
          </a:ln>
        </p:spPr>
        <p:txBody>
          <a:bodyPr>
            <a:spAutoFit/>
          </a:bodyPr>
          <a:lstStyle/>
          <a:p>
            <a:pPr>
              <a:spcBef>
                <a:spcPct val="50000"/>
              </a:spcBef>
            </a:pPr>
            <a:r>
              <a:rPr lang="en-US" sz="1800">
                <a:latin typeface="Arial" charset="0"/>
              </a:rPr>
              <a:t>df</a:t>
            </a:r>
            <a:r>
              <a:rPr lang="en-US" sz="1800" b="1">
                <a:latin typeface="Arial" charset="0"/>
              </a:rPr>
              <a:t> </a:t>
            </a:r>
            <a:r>
              <a:rPr lang="en-US" sz="1800">
                <a:latin typeface="Arial" charset="0"/>
              </a:rPr>
              <a:t>(# of rows-1) x (# of columns-1) = 40</a:t>
            </a:r>
          </a:p>
        </p:txBody>
      </p:sp>
      <p:sp>
        <p:nvSpPr>
          <p:cNvPr id="38928" name="Rectangle 16"/>
          <p:cNvSpPr>
            <a:spLocks noGrp="1" noChangeArrowheads="1"/>
          </p:cNvSpPr>
          <p:nvPr>
            <p:ph type="title" idx="4294967295"/>
          </p:nvPr>
        </p:nvSpPr>
        <p:spPr/>
        <p:txBody>
          <a:bodyPr/>
          <a:lstStyle/>
          <a:p>
            <a:r>
              <a:rPr lang="en-US"/>
              <a:t>Test One Calculations: Chi-Square Test of Association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4"/>
          <p:cNvSpPr>
            <a:spLocks noGrp="1" noChangeArrowheads="1"/>
          </p:cNvSpPr>
          <p:nvPr>
            <p:ph type="title" idx="4294967295"/>
          </p:nvPr>
        </p:nvSpPr>
        <p:spPr/>
        <p:txBody>
          <a:bodyPr/>
          <a:lstStyle/>
          <a:p>
            <a:r>
              <a:rPr lang="en-US"/>
              <a:t>History of Clue ®</a:t>
            </a:r>
          </a:p>
        </p:txBody>
      </p:sp>
      <p:sp>
        <p:nvSpPr>
          <p:cNvPr id="17410" name="Content Placeholder 3"/>
          <p:cNvSpPr>
            <a:spLocks noGrp="1"/>
          </p:cNvSpPr>
          <p:nvPr>
            <p:ph idx="4294967295"/>
          </p:nvPr>
        </p:nvSpPr>
        <p:spPr>
          <a:xfrm>
            <a:off x="990600" y="1524000"/>
            <a:ext cx="7620000" cy="4525963"/>
          </a:xfrm>
        </p:spPr>
        <p:txBody>
          <a:bodyPr/>
          <a:lstStyle/>
          <a:p>
            <a:r>
              <a:rPr lang="en-US" sz="3000"/>
              <a:t>Originally published in Britain during the late 1940s under the name Cluedo</a:t>
            </a:r>
          </a:p>
          <a:p>
            <a:r>
              <a:rPr lang="en-US" sz="3000"/>
              <a:t>Developed by a young British law clerk named Anthony Pratt</a:t>
            </a:r>
          </a:p>
          <a:p>
            <a:r>
              <a:rPr lang="en-US" sz="3000"/>
              <a:t>Pratt would play a game called Murder at friends’ dinner parties similar to the idea of Clue</a:t>
            </a:r>
          </a:p>
          <a:p>
            <a:r>
              <a:rPr lang="en-US" sz="3000"/>
              <a:t>Took many years to finally perfect the game partially due to delays during World War II</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7896" name="Rectangle 4"/>
          <p:cNvSpPr>
            <a:spLocks noGrp="1" noChangeArrowheads="1"/>
          </p:cNvSpPr>
          <p:nvPr>
            <p:ph type="title" idx="4294967295"/>
          </p:nvPr>
        </p:nvSpPr>
        <p:spPr>
          <a:xfrm>
            <a:off x="685800" y="304800"/>
            <a:ext cx="7620000" cy="1143000"/>
          </a:xfrm>
        </p:spPr>
        <p:txBody>
          <a:bodyPr/>
          <a:lstStyle/>
          <a:p>
            <a:r>
              <a:rPr lang="en-US"/>
              <a:t>Bar Graph</a:t>
            </a:r>
          </a:p>
        </p:txBody>
      </p:sp>
      <p:graphicFrame>
        <p:nvGraphicFramePr>
          <p:cNvPr id="37895" name="Object 7"/>
          <p:cNvGraphicFramePr>
            <a:graphicFrameLocks noChangeAspect="1"/>
          </p:cNvGraphicFramePr>
          <p:nvPr>
            <p:ph type="chart" idx="4294967295"/>
          </p:nvPr>
        </p:nvGraphicFramePr>
        <p:xfrm>
          <a:off x="457200" y="1143000"/>
          <a:ext cx="8220075" cy="4171950"/>
        </p:xfrm>
        <a:graphic>
          <a:graphicData uri="http://schemas.openxmlformats.org/presentationml/2006/ole">
            <p:oleObj spid="_x0000_s37895" name="Chart" r:id="rId3" imgW="8220117" imgH="4171873" progId="MSGraph.Chart.8">
              <p:embed followColorScheme="full"/>
            </p:oleObj>
          </a:graphicData>
        </a:graphic>
      </p:graphicFrame>
      <p:sp>
        <p:nvSpPr>
          <p:cNvPr id="37897" name="Text Box 8"/>
          <p:cNvSpPr txBox="1">
            <a:spLocks noChangeArrowheads="1"/>
          </p:cNvSpPr>
          <p:nvPr/>
        </p:nvSpPr>
        <p:spPr bwMode="auto">
          <a:xfrm rot="2111635">
            <a:off x="9906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Kitchen</a:t>
            </a:r>
          </a:p>
        </p:txBody>
      </p:sp>
      <p:sp>
        <p:nvSpPr>
          <p:cNvPr id="37898" name="Text Box 9"/>
          <p:cNvSpPr txBox="1">
            <a:spLocks noChangeArrowheads="1"/>
          </p:cNvSpPr>
          <p:nvPr/>
        </p:nvSpPr>
        <p:spPr bwMode="auto">
          <a:xfrm rot="2111635">
            <a:off x="44196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Library</a:t>
            </a:r>
          </a:p>
        </p:txBody>
      </p:sp>
      <p:sp>
        <p:nvSpPr>
          <p:cNvPr id="37899" name="Text Box 10"/>
          <p:cNvSpPr txBox="1">
            <a:spLocks noChangeArrowheads="1"/>
          </p:cNvSpPr>
          <p:nvPr/>
        </p:nvSpPr>
        <p:spPr bwMode="auto">
          <a:xfrm rot="2111635">
            <a:off x="51054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Lounge</a:t>
            </a:r>
          </a:p>
        </p:txBody>
      </p:sp>
      <p:sp>
        <p:nvSpPr>
          <p:cNvPr id="37900" name="Text Box 11"/>
          <p:cNvSpPr txBox="1">
            <a:spLocks noChangeArrowheads="1"/>
          </p:cNvSpPr>
          <p:nvPr/>
        </p:nvSpPr>
        <p:spPr bwMode="auto">
          <a:xfrm rot="2111635">
            <a:off x="57912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Hall</a:t>
            </a:r>
          </a:p>
        </p:txBody>
      </p:sp>
      <p:sp>
        <p:nvSpPr>
          <p:cNvPr id="37901" name="Text Box 12"/>
          <p:cNvSpPr txBox="1">
            <a:spLocks noChangeArrowheads="1"/>
          </p:cNvSpPr>
          <p:nvPr/>
        </p:nvSpPr>
        <p:spPr bwMode="auto">
          <a:xfrm rot="2111635">
            <a:off x="64008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Study</a:t>
            </a:r>
          </a:p>
        </p:txBody>
      </p:sp>
      <p:sp>
        <p:nvSpPr>
          <p:cNvPr id="37902" name="Text Box 13"/>
          <p:cNvSpPr txBox="1">
            <a:spLocks noChangeArrowheads="1"/>
          </p:cNvSpPr>
          <p:nvPr/>
        </p:nvSpPr>
        <p:spPr bwMode="auto">
          <a:xfrm rot="2111635">
            <a:off x="31242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Dining Room</a:t>
            </a:r>
          </a:p>
        </p:txBody>
      </p:sp>
      <p:sp>
        <p:nvSpPr>
          <p:cNvPr id="37903" name="Text Box 14"/>
          <p:cNvSpPr txBox="1">
            <a:spLocks noChangeArrowheads="1"/>
          </p:cNvSpPr>
          <p:nvPr/>
        </p:nvSpPr>
        <p:spPr bwMode="auto">
          <a:xfrm rot="2111635">
            <a:off x="37338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Billiard Room</a:t>
            </a:r>
          </a:p>
        </p:txBody>
      </p:sp>
      <p:sp>
        <p:nvSpPr>
          <p:cNvPr id="37904" name="Text Box 15"/>
          <p:cNvSpPr txBox="1">
            <a:spLocks noChangeArrowheads="1"/>
          </p:cNvSpPr>
          <p:nvPr/>
        </p:nvSpPr>
        <p:spPr bwMode="auto">
          <a:xfrm rot="2111635">
            <a:off x="2438400" y="5638800"/>
            <a:ext cx="1752600" cy="366713"/>
          </a:xfrm>
          <a:prstGeom prst="rect">
            <a:avLst/>
          </a:prstGeom>
          <a:noFill/>
          <a:ln w="9525">
            <a:noFill/>
            <a:miter lim="800000"/>
            <a:headEnd/>
            <a:tailEnd/>
          </a:ln>
        </p:spPr>
        <p:txBody>
          <a:bodyPr>
            <a:spAutoFit/>
          </a:bodyPr>
          <a:lstStyle/>
          <a:p>
            <a:pPr>
              <a:spcBef>
                <a:spcPct val="50000"/>
              </a:spcBef>
            </a:pPr>
            <a:r>
              <a:rPr lang="en-US" sz="1800">
                <a:latin typeface="Arial" charset="0"/>
              </a:rPr>
              <a:t>Conservatory</a:t>
            </a:r>
          </a:p>
        </p:txBody>
      </p:sp>
      <p:sp>
        <p:nvSpPr>
          <p:cNvPr id="37905" name="Text Box 16"/>
          <p:cNvSpPr txBox="1">
            <a:spLocks noChangeArrowheads="1"/>
          </p:cNvSpPr>
          <p:nvPr/>
        </p:nvSpPr>
        <p:spPr bwMode="auto">
          <a:xfrm rot="2111635">
            <a:off x="1752600" y="56530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Ballroom</a:t>
            </a:r>
          </a:p>
        </p:txBody>
      </p:sp>
      <p:sp>
        <p:nvSpPr>
          <p:cNvPr id="37906" name="Text Box 17"/>
          <p:cNvSpPr txBox="1">
            <a:spLocks noChangeArrowheads="1"/>
          </p:cNvSpPr>
          <p:nvPr/>
        </p:nvSpPr>
        <p:spPr bwMode="auto">
          <a:xfrm>
            <a:off x="1066800" y="6278563"/>
            <a:ext cx="6019800" cy="579437"/>
          </a:xfrm>
          <a:prstGeom prst="rect">
            <a:avLst/>
          </a:prstGeom>
          <a:noFill/>
          <a:ln w="9525">
            <a:noFill/>
            <a:miter lim="800000"/>
            <a:headEnd/>
            <a:tailEnd/>
          </a:ln>
        </p:spPr>
        <p:txBody>
          <a:bodyPr>
            <a:spAutoFit/>
          </a:bodyPr>
          <a:lstStyle/>
          <a:p>
            <a:pPr algn="ctr">
              <a:spcBef>
                <a:spcPct val="50000"/>
              </a:spcBef>
            </a:pPr>
            <a:r>
              <a:rPr lang="en-US" sz="3200">
                <a:latin typeface="Arial" charset="0"/>
              </a:rPr>
              <a:t>Room</a:t>
            </a:r>
          </a:p>
        </p:txBody>
      </p:sp>
      <p:sp>
        <p:nvSpPr>
          <p:cNvPr id="37907" name="Text Box 18"/>
          <p:cNvSpPr txBox="1">
            <a:spLocks noChangeArrowheads="1"/>
          </p:cNvSpPr>
          <p:nvPr/>
        </p:nvSpPr>
        <p:spPr bwMode="auto">
          <a:xfrm rot="-5400000">
            <a:off x="-2567781" y="3405981"/>
            <a:ext cx="6019800" cy="579438"/>
          </a:xfrm>
          <a:prstGeom prst="rect">
            <a:avLst/>
          </a:prstGeom>
          <a:noFill/>
          <a:ln w="9525">
            <a:noFill/>
            <a:miter lim="800000"/>
            <a:headEnd/>
            <a:tailEnd/>
          </a:ln>
        </p:spPr>
        <p:txBody>
          <a:bodyPr>
            <a:spAutoFit/>
          </a:bodyPr>
          <a:lstStyle/>
          <a:p>
            <a:pPr algn="ctr">
              <a:spcBef>
                <a:spcPct val="50000"/>
              </a:spcBef>
            </a:pPr>
            <a:r>
              <a:rPr lang="en-US" sz="3200">
                <a:latin typeface="Arial" charset="0"/>
              </a:rPr>
              <a:t>Occurrences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z="4000"/>
              <a:t>Analysis/ Conclusion of Bar Graph</a:t>
            </a:r>
          </a:p>
        </p:txBody>
      </p:sp>
      <p:sp>
        <p:nvSpPr>
          <p:cNvPr id="79875" name="Rectangle 3"/>
          <p:cNvSpPr>
            <a:spLocks noGrp="1" noChangeArrowheads="1"/>
          </p:cNvSpPr>
          <p:nvPr>
            <p:ph type="body" idx="1"/>
          </p:nvPr>
        </p:nvSpPr>
        <p:spPr/>
        <p:txBody>
          <a:bodyPr/>
          <a:lstStyle/>
          <a:p>
            <a:r>
              <a:rPr lang="en-US" sz="2800"/>
              <a:t>It appears as though the bar graphs for the dining room, hall, and study are normally distributed with the dining room being almost uniform</a:t>
            </a:r>
          </a:p>
          <a:p>
            <a:r>
              <a:rPr lang="en-US" sz="2800"/>
              <a:t>For the other graphs however there are possible outliers because of the varying heights of the bars</a:t>
            </a:r>
          </a:p>
          <a:p>
            <a:r>
              <a:rPr lang="en-US" sz="2800"/>
              <a:t>Some graphs appear unimodal because the highest peak involves one suspect</a:t>
            </a:r>
          </a:p>
          <a:p>
            <a:r>
              <a:rPr lang="en-US" sz="2800"/>
              <a:t>All have good spreads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533400" y="457200"/>
            <a:ext cx="8077200" cy="1169988"/>
          </a:xfrm>
          <a:prstGeom prst="rect">
            <a:avLst/>
          </a:prstGeom>
          <a:noFill/>
          <a:ln w="9525">
            <a:noFill/>
            <a:miter lim="800000"/>
            <a:headEnd/>
            <a:tailEnd/>
          </a:ln>
          <a:effectLst/>
        </p:spPr>
        <p:txBody>
          <a:bodyPr>
            <a:spAutoFit/>
          </a:bodyPr>
          <a:lstStyle/>
          <a:p>
            <a:pPr algn="ctr">
              <a:spcBef>
                <a:spcPct val="50000"/>
              </a:spcBef>
              <a:defRPr/>
            </a:pPr>
            <a:endParaRPr lang="en-US" sz="2800" b="1" dirty="0">
              <a:effectLst>
                <a:outerShdw blurRad="38100" dist="38100" dir="2700000" algn="tl">
                  <a:srgbClr val="000000"/>
                </a:outerShdw>
              </a:effectLst>
              <a:latin typeface="Arial" charset="0"/>
            </a:endParaRPr>
          </a:p>
          <a:p>
            <a:pPr>
              <a:spcBef>
                <a:spcPct val="50000"/>
              </a:spcBef>
              <a:defRPr/>
            </a:pPr>
            <a:endParaRPr lang="en-US" sz="2800" b="1" dirty="0">
              <a:effectLst>
                <a:outerShdw blurRad="38100" dist="38100" dir="2700000" algn="tl">
                  <a:srgbClr val="000000"/>
                </a:outerShdw>
              </a:effectLst>
              <a:latin typeface="Arial" charset="0"/>
            </a:endParaRPr>
          </a:p>
        </p:txBody>
      </p:sp>
      <p:sp>
        <p:nvSpPr>
          <p:cNvPr id="12293" name="Text Box 5"/>
          <p:cNvSpPr txBox="1">
            <a:spLocks noChangeArrowheads="1"/>
          </p:cNvSpPr>
          <p:nvPr/>
        </p:nvSpPr>
        <p:spPr bwMode="auto">
          <a:xfrm>
            <a:off x="2819400" y="3886200"/>
            <a:ext cx="1981200" cy="369888"/>
          </a:xfrm>
          <a:prstGeom prst="rect">
            <a:avLst/>
          </a:prstGeom>
          <a:noFill/>
          <a:ln w="9525">
            <a:noFill/>
            <a:miter lim="800000"/>
            <a:headEnd/>
            <a:tailEnd/>
          </a:ln>
        </p:spPr>
        <p:txBody>
          <a:bodyPr>
            <a:spAutoFit/>
          </a:bodyPr>
          <a:lstStyle/>
          <a:p>
            <a:pPr>
              <a:spcBef>
                <a:spcPct val="50000"/>
              </a:spcBef>
            </a:pPr>
            <a:r>
              <a:rPr lang="en-US" sz="1800" b="1">
                <a:latin typeface="Arial" charset="0"/>
              </a:rPr>
              <a:t>Assumptions:</a:t>
            </a:r>
          </a:p>
        </p:txBody>
      </p:sp>
      <p:sp>
        <p:nvSpPr>
          <p:cNvPr id="12294" name="Text Box 6"/>
          <p:cNvSpPr txBox="1">
            <a:spLocks noChangeArrowheads="1"/>
          </p:cNvSpPr>
          <p:nvPr/>
        </p:nvSpPr>
        <p:spPr bwMode="auto">
          <a:xfrm>
            <a:off x="1600200" y="4175125"/>
            <a:ext cx="3200400" cy="2682875"/>
          </a:xfrm>
          <a:prstGeom prst="rect">
            <a:avLst/>
          </a:prstGeom>
          <a:noFill/>
          <a:ln w="9525">
            <a:noFill/>
            <a:miter lim="800000"/>
            <a:headEnd/>
            <a:tailEnd/>
          </a:ln>
        </p:spPr>
        <p:txBody>
          <a:bodyPr>
            <a:spAutoFit/>
          </a:bodyPr>
          <a:lstStyle/>
          <a:p>
            <a:pPr>
              <a:spcBef>
                <a:spcPct val="50000"/>
              </a:spcBef>
            </a:pPr>
            <a:r>
              <a:rPr lang="en-US" sz="2000" u="sng">
                <a:latin typeface="Arial" charset="0"/>
              </a:rPr>
              <a:t>State</a:t>
            </a:r>
            <a:r>
              <a:rPr lang="en-US" sz="2000">
                <a:latin typeface="Arial" charset="0"/>
              </a:rPr>
              <a:t>:</a:t>
            </a:r>
          </a:p>
          <a:p>
            <a:pPr>
              <a:spcBef>
                <a:spcPct val="50000"/>
              </a:spcBef>
              <a:buFontTx/>
              <a:buChar char="•"/>
            </a:pPr>
            <a:r>
              <a:rPr lang="en-US" sz="2000">
                <a:latin typeface="Arial" charset="0"/>
              </a:rPr>
              <a:t>2 independent SRS</a:t>
            </a:r>
          </a:p>
          <a:p>
            <a:pPr>
              <a:spcBef>
                <a:spcPct val="50000"/>
              </a:spcBef>
              <a:buFontTx/>
              <a:buChar char="•"/>
            </a:pPr>
            <a:r>
              <a:rPr lang="en-US" sz="2000">
                <a:latin typeface="Arial" charset="0"/>
              </a:rPr>
              <a:t>Sample size large enough that all expected values are greater than or equal to 5</a:t>
            </a:r>
          </a:p>
          <a:p>
            <a:pPr>
              <a:spcBef>
                <a:spcPct val="50000"/>
              </a:spcBef>
            </a:pPr>
            <a:endParaRPr lang="en-US" sz="2000">
              <a:latin typeface="Arial" charset="0"/>
            </a:endParaRPr>
          </a:p>
        </p:txBody>
      </p:sp>
      <p:sp>
        <p:nvSpPr>
          <p:cNvPr id="12295" name="Text Box 7"/>
          <p:cNvSpPr txBox="1">
            <a:spLocks noChangeArrowheads="1"/>
          </p:cNvSpPr>
          <p:nvPr/>
        </p:nvSpPr>
        <p:spPr bwMode="auto">
          <a:xfrm>
            <a:off x="5029200" y="4191000"/>
            <a:ext cx="3352800" cy="2200275"/>
          </a:xfrm>
          <a:prstGeom prst="rect">
            <a:avLst/>
          </a:prstGeom>
          <a:noFill/>
          <a:ln w="9525">
            <a:noFill/>
            <a:miter lim="800000"/>
            <a:headEnd/>
            <a:tailEnd/>
          </a:ln>
        </p:spPr>
        <p:txBody>
          <a:bodyPr>
            <a:spAutoFit/>
          </a:bodyPr>
          <a:lstStyle/>
          <a:p>
            <a:pPr>
              <a:spcBef>
                <a:spcPct val="50000"/>
              </a:spcBef>
            </a:pPr>
            <a:r>
              <a:rPr lang="en-US" sz="2000">
                <a:latin typeface="Arial" charset="0"/>
              </a:rPr>
              <a:t>C</a:t>
            </a:r>
            <a:r>
              <a:rPr lang="en-US" sz="2000" u="sng">
                <a:latin typeface="Arial" charset="0"/>
              </a:rPr>
              <a:t>heck</a:t>
            </a:r>
            <a:r>
              <a:rPr lang="en-US" sz="2000">
                <a:latin typeface="Arial" charset="0"/>
              </a:rPr>
              <a:t>:</a:t>
            </a:r>
          </a:p>
          <a:p>
            <a:pPr>
              <a:spcBef>
                <a:spcPct val="50000"/>
              </a:spcBef>
              <a:buFontTx/>
              <a:buChar char="•"/>
            </a:pPr>
            <a:r>
              <a:rPr lang="en-US" sz="2000">
                <a:latin typeface="Arial" charset="0"/>
              </a:rPr>
              <a:t>Assumed</a:t>
            </a:r>
          </a:p>
          <a:p>
            <a:pPr>
              <a:spcBef>
                <a:spcPct val="50000"/>
              </a:spcBef>
              <a:buFontTx/>
              <a:buChar char="•"/>
            </a:pPr>
            <a:r>
              <a:rPr lang="en-US" sz="2000">
                <a:latin typeface="Arial" charset="0"/>
              </a:rPr>
              <a:t>Refer to chart</a:t>
            </a:r>
          </a:p>
          <a:p>
            <a:pPr>
              <a:spcBef>
                <a:spcPct val="50000"/>
              </a:spcBef>
            </a:pPr>
            <a:endParaRPr lang="en-US" sz="2000">
              <a:latin typeface="Arial" charset="0"/>
            </a:endParaRPr>
          </a:p>
          <a:p>
            <a:pPr>
              <a:spcBef>
                <a:spcPct val="50000"/>
              </a:spcBef>
            </a:pPr>
            <a:endParaRPr lang="en-US" sz="1800">
              <a:latin typeface="Arial" charset="0"/>
            </a:endParaRPr>
          </a:p>
        </p:txBody>
      </p:sp>
      <p:sp>
        <p:nvSpPr>
          <p:cNvPr id="39943" name="Rectangle 7"/>
          <p:cNvSpPr>
            <a:spLocks noGrp="1" noChangeArrowheads="1"/>
          </p:cNvSpPr>
          <p:nvPr>
            <p:ph type="title" idx="4294967295"/>
          </p:nvPr>
        </p:nvSpPr>
        <p:spPr/>
        <p:txBody>
          <a:bodyPr/>
          <a:lstStyle/>
          <a:p>
            <a:r>
              <a:rPr lang="en-US"/>
              <a:t>Test Two: Chi-Square Test for Association</a:t>
            </a:r>
          </a:p>
        </p:txBody>
      </p:sp>
      <p:sp>
        <p:nvSpPr>
          <p:cNvPr id="12292" name="Text Box 4"/>
          <p:cNvSpPr txBox="1">
            <a:spLocks noChangeArrowheads="1"/>
          </p:cNvSpPr>
          <p:nvPr/>
        </p:nvSpPr>
        <p:spPr bwMode="auto">
          <a:xfrm>
            <a:off x="1219200" y="1752600"/>
            <a:ext cx="7467600" cy="2830513"/>
          </a:xfrm>
          <a:prstGeom prst="rect">
            <a:avLst/>
          </a:prstGeom>
          <a:noFill/>
          <a:ln w="9525">
            <a:noFill/>
            <a:miter lim="800000"/>
            <a:headEnd/>
            <a:tailEnd/>
          </a:ln>
        </p:spPr>
        <p:txBody>
          <a:bodyPr>
            <a:spAutoFit/>
          </a:bodyPr>
          <a:lstStyle/>
          <a:p>
            <a:pPr>
              <a:spcBef>
                <a:spcPct val="50000"/>
              </a:spcBef>
            </a:pPr>
            <a:r>
              <a:rPr lang="en-US" b="1">
                <a:latin typeface="Arial" charset="0"/>
              </a:rPr>
              <a:t>Hypothesis</a:t>
            </a:r>
            <a:r>
              <a:rPr lang="en-US">
                <a:latin typeface="Arial" charset="0"/>
              </a:rPr>
              <a:t>:</a:t>
            </a:r>
          </a:p>
          <a:p>
            <a:pPr>
              <a:spcBef>
                <a:spcPct val="50000"/>
              </a:spcBef>
            </a:pPr>
            <a:r>
              <a:rPr lang="en-US" b="1">
                <a:latin typeface="Arial" charset="0"/>
              </a:rPr>
              <a:t>Ho</a:t>
            </a:r>
            <a:r>
              <a:rPr lang="en-US">
                <a:latin typeface="Arial" charset="0"/>
              </a:rPr>
              <a:t>: There is no association between picking suspect and room cards.</a:t>
            </a:r>
          </a:p>
          <a:p>
            <a:pPr>
              <a:spcBef>
                <a:spcPct val="50000"/>
              </a:spcBef>
            </a:pPr>
            <a:r>
              <a:rPr lang="en-US" b="1">
                <a:latin typeface="Arial" charset="0"/>
              </a:rPr>
              <a:t>Ha</a:t>
            </a:r>
            <a:r>
              <a:rPr lang="en-US">
                <a:latin typeface="Arial" charset="0"/>
              </a:rPr>
              <a:t>: There is an association between picking suspect and room cards.</a:t>
            </a:r>
          </a:p>
          <a:p>
            <a:pPr>
              <a:spcBef>
                <a:spcPct val="50000"/>
              </a:spcBef>
            </a:pPr>
            <a:endParaRPr lang="en-US">
              <a:latin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0961" name="Rectangle 2"/>
          <p:cNvSpPr>
            <a:spLocks noGrp="1" noChangeArrowheads="1"/>
          </p:cNvSpPr>
          <p:nvPr>
            <p:ph type="title" sz="quarter" idx="4294967295"/>
          </p:nvPr>
        </p:nvSpPr>
        <p:spPr>
          <a:xfrm>
            <a:off x="457200" y="-228600"/>
            <a:ext cx="8229600" cy="1143000"/>
          </a:xfrm>
        </p:spPr>
        <p:txBody>
          <a:bodyPr/>
          <a:lstStyle/>
          <a:p>
            <a:r>
              <a:rPr lang="en-US">
                <a:solidFill>
                  <a:schemeClr val="bg1"/>
                </a:solidFill>
              </a:rPr>
              <a:t>Suspects</a:t>
            </a:r>
          </a:p>
        </p:txBody>
      </p:sp>
      <p:pic>
        <p:nvPicPr>
          <p:cNvPr id="40962" name="Picture 4" descr="internationalcluedoslg">
            <a:hlinkClick r:id="rId2" action="ppaction://hlinksldjump"/>
          </p:cNvPr>
          <p:cNvPicPr>
            <a:picLocks noGrp="1" noChangeAspect="1" noChangeArrowheads="1"/>
          </p:cNvPicPr>
          <p:nvPr>
            <p:ph sz="quarter" idx="4294967295"/>
          </p:nvPr>
        </p:nvPicPr>
        <p:blipFill>
          <a:blip r:embed="rId3"/>
          <a:srcRect l="34146" r="50000" b="24243"/>
          <a:stretch>
            <a:fillRect/>
          </a:stretch>
        </p:blipFill>
        <p:spPr>
          <a:xfrm>
            <a:off x="6019800" y="3962400"/>
            <a:ext cx="2349500" cy="2819400"/>
          </a:xfrm>
        </p:spPr>
      </p:pic>
      <p:pic>
        <p:nvPicPr>
          <p:cNvPr id="40963" name="Picture 6" descr="internationalcluedoslg">
            <a:hlinkClick r:id="rId4" action="ppaction://hlinksldjump"/>
          </p:cNvPr>
          <p:cNvPicPr>
            <a:picLocks noGrp="1" noChangeAspect="1" noChangeArrowheads="1"/>
          </p:cNvPicPr>
          <p:nvPr>
            <p:ph sz="quarter" idx="4294967295"/>
          </p:nvPr>
        </p:nvPicPr>
        <p:blipFill>
          <a:blip r:embed="rId3"/>
          <a:srcRect l="84042" b="24934"/>
          <a:stretch>
            <a:fillRect/>
          </a:stretch>
        </p:blipFill>
        <p:spPr>
          <a:xfrm>
            <a:off x="3213100" y="3962400"/>
            <a:ext cx="2349500" cy="2819400"/>
          </a:xfrm>
        </p:spPr>
      </p:pic>
      <p:pic>
        <p:nvPicPr>
          <p:cNvPr id="40964" name="Picture 8" descr="internationalcluedoslg">
            <a:hlinkClick r:id="rId5" action="ppaction://hlinksldjump"/>
          </p:cNvPr>
          <p:cNvPicPr>
            <a:picLocks noGrp="1" noChangeAspect="1" noChangeArrowheads="1"/>
          </p:cNvPicPr>
          <p:nvPr>
            <p:ph sz="quarter" idx="4294967295"/>
          </p:nvPr>
        </p:nvPicPr>
        <p:blipFill>
          <a:blip r:embed="rId3"/>
          <a:srcRect l="51534" t="1964" r="33894" b="24304"/>
          <a:stretch>
            <a:fillRect/>
          </a:stretch>
        </p:blipFill>
        <p:spPr>
          <a:xfrm>
            <a:off x="3213100" y="990600"/>
            <a:ext cx="2349500" cy="2860675"/>
          </a:xfrm>
        </p:spPr>
      </p:pic>
      <p:pic>
        <p:nvPicPr>
          <p:cNvPr id="40965" name="Picture 10" descr="internationalcluedoslg">
            <a:hlinkClick r:id="rId6" action="ppaction://hlinksldjump"/>
          </p:cNvPr>
          <p:cNvPicPr>
            <a:picLocks noGrp="1" noChangeAspect="1" noChangeArrowheads="1"/>
          </p:cNvPicPr>
          <p:nvPr>
            <p:ph sz="quarter" idx="4294967295"/>
          </p:nvPr>
        </p:nvPicPr>
        <p:blipFill>
          <a:blip r:embed="rId3"/>
          <a:srcRect l="67188" r="16667" b="24426"/>
          <a:stretch>
            <a:fillRect/>
          </a:stretch>
        </p:blipFill>
        <p:spPr>
          <a:xfrm>
            <a:off x="381000" y="3962400"/>
            <a:ext cx="2362200" cy="2819400"/>
          </a:xfrm>
        </p:spPr>
      </p:pic>
      <p:pic>
        <p:nvPicPr>
          <p:cNvPr id="40966" name="Picture 12" descr="internationalcluedoslg">
            <a:hlinkClick r:id="rId7" action="ppaction://hlinksldjump"/>
          </p:cNvPr>
          <p:cNvPicPr>
            <a:picLocks noChangeAspect="1" noChangeArrowheads="1"/>
          </p:cNvPicPr>
          <p:nvPr/>
        </p:nvPicPr>
        <p:blipFill>
          <a:blip r:embed="rId3"/>
          <a:srcRect l="17500" r="66666" b="24796"/>
          <a:stretch>
            <a:fillRect/>
          </a:stretch>
        </p:blipFill>
        <p:spPr bwMode="auto">
          <a:xfrm>
            <a:off x="412750" y="990600"/>
            <a:ext cx="2330450" cy="2819400"/>
          </a:xfrm>
          <a:prstGeom prst="rect">
            <a:avLst/>
          </a:prstGeom>
          <a:noFill/>
          <a:ln w="9525">
            <a:noFill/>
            <a:miter lim="800000"/>
            <a:headEnd/>
            <a:tailEnd/>
          </a:ln>
        </p:spPr>
      </p:pic>
      <p:pic>
        <p:nvPicPr>
          <p:cNvPr id="40967" name="Picture 13" descr="internationalcluedoslg">
            <a:hlinkClick r:id="rId8" action="ppaction://hlinksldjump"/>
          </p:cNvPr>
          <p:cNvPicPr>
            <a:picLocks noChangeAspect="1" noChangeArrowheads="1"/>
          </p:cNvPicPr>
          <p:nvPr/>
        </p:nvPicPr>
        <p:blipFill>
          <a:blip r:embed="rId3"/>
          <a:srcRect r="83333" b="24796"/>
          <a:stretch>
            <a:fillRect/>
          </a:stretch>
        </p:blipFill>
        <p:spPr bwMode="auto">
          <a:xfrm>
            <a:off x="6032500" y="990600"/>
            <a:ext cx="2349500" cy="2819400"/>
          </a:xfrm>
          <a:prstGeom prst="rect">
            <a:avLst/>
          </a:prstGeom>
          <a:noFill/>
          <a:ln w="9525">
            <a:noFill/>
            <a:miter lim="800000"/>
            <a:headEnd/>
            <a:tailEnd/>
          </a:ln>
        </p:spPr>
      </p:pic>
      <p:sp>
        <p:nvSpPr>
          <p:cNvPr id="9" name="Rectangle 8">
            <a:hlinkClick r:id="rId9" action="ppaction://hlinksldjump"/>
          </p:cNvPr>
          <p:cNvSpPr/>
          <p:nvPr/>
        </p:nvSpPr>
        <p:spPr>
          <a:xfrm>
            <a:off x="8534400" y="6248400"/>
            <a:ext cx="381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1985" name="Title 1"/>
          <p:cNvSpPr>
            <a:spLocks noGrp="1"/>
          </p:cNvSpPr>
          <p:nvPr>
            <p:ph type="title" idx="4294967295"/>
          </p:nvPr>
        </p:nvSpPr>
        <p:spPr>
          <a:xfrm>
            <a:off x="533400" y="-304800"/>
            <a:ext cx="8229600" cy="1143000"/>
          </a:xfrm>
        </p:spPr>
        <p:txBody>
          <a:bodyPr/>
          <a:lstStyle/>
          <a:p>
            <a:r>
              <a:rPr lang="en-US">
                <a:solidFill>
                  <a:schemeClr val="bg1"/>
                </a:solidFill>
              </a:rPr>
              <a:t>Mustard’s Weapon</a:t>
            </a:r>
          </a:p>
        </p:txBody>
      </p:sp>
      <p:pic>
        <p:nvPicPr>
          <p:cNvPr id="41986"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1987"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1988"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1989"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1990"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1991"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1992"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2032" name="Group 48"/>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8.1778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9.0667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8.3556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7.2889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7.1111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0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3009" name="Title 1"/>
          <p:cNvSpPr>
            <a:spLocks noGrp="1"/>
          </p:cNvSpPr>
          <p:nvPr>
            <p:ph type="title" idx="4294967295"/>
          </p:nvPr>
        </p:nvSpPr>
        <p:spPr>
          <a:xfrm>
            <a:off x="533400" y="-304800"/>
            <a:ext cx="8229600" cy="1143000"/>
          </a:xfrm>
        </p:spPr>
        <p:txBody>
          <a:bodyPr/>
          <a:lstStyle/>
          <a:p>
            <a:r>
              <a:rPr lang="en-US">
                <a:solidFill>
                  <a:schemeClr val="bg1"/>
                </a:solidFill>
              </a:rPr>
              <a:t>Green’s Weapon</a:t>
            </a:r>
          </a:p>
        </p:txBody>
      </p:sp>
      <p:pic>
        <p:nvPicPr>
          <p:cNvPr id="43010"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3011"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3012"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3013"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3014"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3015"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3016"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3056" name="Group 48"/>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8.1778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9.0667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8.3556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7.2889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7.1111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4033" name="Title 1"/>
          <p:cNvSpPr>
            <a:spLocks noGrp="1"/>
          </p:cNvSpPr>
          <p:nvPr>
            <p:ph type="title" idx="4294967295"/>
          </p:nvPr>
        </p:nvSpPr>
        <p:spPr>
          <a:xfrm>
            <a:off x="533400" y="-304800"/>
            <a:ext cx="8229600" cy="1143000"/>
          </a:xfrm>
        </p:spPr>
        <p:txBody>
          <a:bodyPr/>
          <a:lstStyle/>
          <a:p>
            <a:r>
              <a:rPr lang="en-US">
                <a:solidFill>
                  <a:schemeClr val="bg1"/>
                </a:solidFill>
              </a:rPr>
              <a:t>Scarlet’s Weapon</a:t>
            </a:r>
          </a:p>
        </p:txBody>
      </p:sp>
      <p:pic>
        <p:nvPicPr>
          <p:cNvPr id="44034"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4035"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4036"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4037"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4038"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4039"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4040"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4078" name="Group 46"/>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7.5937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8.419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7.4286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7.7587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7.4286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6.7683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6.6032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533400" y="-304800"/>
            <a:ext cx="8229600" cy="1143000"/>
          </a:xfrm>
        </p:spPr>
        <p:txBody>
          <a:bodyPr/>
          <a:lstStyle/>
          <a:p>
            <a:r>
              <a:rPr lang="en-US">
                <a:solidFill>
                  <a:schemeClr val="bg1"/>
                </a:solidFill>
              </a:rPr>
              <a:t>Peacock’s Weapon</a:t>
            </a:r>
          </a:p>
        </p:txBody>
      </p:sp>
      <p:pic>
        <p:nvPicPr>
          <p:cNvPr id="45058"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5059"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5060"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5061"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5062"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5063"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5064"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5104" name="Group 48"/>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7.4476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8.2571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7.2857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7.6095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7.2857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6.6381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6.4762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6081" name="Title 1"/>
          <p:cNvSpPr>
            <a:spLocks noGrp="1"/>
          </p:cNvSpPr>
          <p:nvPr>
            <p:ph type="title" idx="4294967295"/>
          </p:nvPr>
        </p:nvSpPr>
        <p:spPr>
          <a:xfrm>
            <a:off x="533400" y="-304800"/>
            <a:ext cx="8229600" cy="1143000"/>
          </a:xfrm>
        </p:spPr>
        <p:txBody>
          <a:bodyPr/>
          <a:lstStyle/>
          <a:p>
            <a:r>
              <a:rPr lang="en-US">
                <a:solidFill>
                  <a:schemeClr val="bg1"/>
                </a:solidFill>
              </a:rPr>
              <a:t>Plum’s Weapon</a:t>
            </a:r>
          </a:p>
        </p:txBody>
      </p:sp>
      <p:pic>
        <p:nvPicPr>
          <p:cNvPr id="46082"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6083"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6084"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6085"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6086"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6087"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6088"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6126" name="Group 46"/>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6.8635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7.6095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6.7143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7.0127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6.7143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6.1175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5.9683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47105" name="Title 1"/>
          <p:cNvSpPr>
            <a:spLocks noGrp="1"/>
          </p:cNvSpPr>
          <p:nvPr>
            <p:ph type="title" idx="4294967295"/>
          </p:nvPr>
        </p:nvSpPr>
        <p:spPr>
          <a:xfrm>
            <a:off x="533400" y="-304800"/>
            <a:ext cx="8229600" cy="1143000"/>
          </a:xfrm>
        </p:spPr>
        <p:txBody>
          <a:bodyPr/>
          <a:lstStyle/>
          <a:p>
            <a:r>
              <a:rPr lang="en-US">
                <a:solidFill>
                  <a:schemeClr val="bg1"/>
                </a:solidFill>
              </a:rPr>
              <a:t>White’s Weapon</a:t>
            </a:r>
          </a:p>
        </p:txBody>
      </p:sp>
      <p:pic>
        <p:nvPicPr>
          <p:cNvPr id="47106" name="Picture 5" descr="internationalcluedowlg"/>
          <p:cNvPicPr>
            <a:picLocks noChangeAspect="1" noChangeArrowheads="1"/>
          </p:cNvPicPr>
          <p:nvPr/>
        </p:nvPicPr>
        <p:blipFill>
          <a:blip r:embed="rId2"/>
          <a:srcRect l="86357" t="30769"/>
          <a:stretch>
            <a:fillRect/>
          </a:stretch>
        </p:blipFill>
        <p:spPr bwMode="auto">
          <a:xfrm>
            <a:off x="4419600" y="2590800"/>
            <a:ext cx="1252538" cy="1371600"/>
          </a:xfrm>
          <a:prstGeom prst="rect">
            <a:avLst/>
          </a:prstGeom>
          <a:noFill/>
          <a:ln w="9525">
            <a:noFill/>
            <a:miter lim="800000"/>
            <a:headEnd/>
            <a:tailEnd/>
          </a:ln>
        </p:spPr>
      </p:pic>
      <p:pic>
        <p:nvPicPr>
          <p:cNvPr id="47107" name="Picture 5" descr="internationalcluedowlg"/>
          <p:cNvPicPr>
            <a:picLocks noChangeAspect="1" noChangeArrowheads="1"/>
          </p:cNvPicPr>
          <p:nvPr/>
        </p:nvPicPr>
        <p:blipFill>
          <a:blip r:embed="rId2"/>
          <a:srcRect l="71637" t="26923" r="14624"/>
          <a:stretch>
            <a:fillRect/>
          </a:stretch>
        </p:blipFill>
        <p:spPr bwMode="auto">
          <a:xfrm>
            <a:off x="4419600" y="3962400"/>
            <a:ext cx="1260475" cy="1447800"/>
          </a:xfrm>
          <a:prstGeom prst="rect">
            <a:avLst/>
          </a:prstGeom>
          <a:noFill/>
          <a:ln w="9525">
            <a:noFill/>
            <a:miter lim="800000"/>
            <a:headEnd/>
            <a:tailEnd/>
          </a:ln>
        </p:spPr>
      </p:pic>
      <p:pic>
        <p:nvPicPr>
          <p:cNvPr id="47108" name="Picture 5" descr="internationalcluedowlg"/>
          <p:cNvPicPr>
            <a:picLocks noChangeAspect="1" noChangeArrowheads="1"/>
          </p:cNvPicPr>
          <p:nvPr/>
        </p:nvPicPr>
        <p:blipFill>
          <a:blip r:embed="rId2"/>
          <a:srcRect l="56917" t="30769" r="28363"/>
          <a:stretch>
            <a:fillRect/>
          </a:stretch>
        </p:blipFill>
        <p:spPr bwMode="auto">
          <a:xfrm>
            <a:off x="0" y="5486400"/>
            <a:ext cx="1350963" cy="1371600"/>
          </a:xfrm>
          <a:prstGeom prst="rect">
            <a:avLst/>
          </a:prstGeom>
          <a:noFill/>
          <a:ln w="9525">
            <a:noFill/>
            <a:miter lim="800000"/>
            <a:headEnd/>
            <a:tailEnd/>
          </a:ln>
        </p:spPr>
      </p:pic>
      <p:pic>
        <p:nvPicPr>
          <p:cNvPr id="47109" name="Picture 5" descr="internationalcluedowlg"/>
          <p:cNvPicPr>
            <a:picLocks noChangeAspect="1" noChangeArrowheads="1"/>
          </p:cNvPicPr>
          <p:nvPr/>
        </p:nvPicPr>
        <p:blipFill>
          <a:blip r:embed="rId2"/>
          <a:srcRect l="43178" t="26923" r="43083"/>
          <a:stretch>
            <a:fillRect/>
          </a:stretch>
        </p:blipFill>
        <p:spPr bwMode="auto">
          <a:xfrm>
            <a:off x="0" y="2590800"/>
            <a:ext cx="1295400" cy="1447800"/>
          </a:xfrm>
          <a:prstGeom prst="rect">
            <a:avLst/>
          </a:prstGeom>
          <a:noFill/>
          <a:ln w="9525">
            <a:noFill/>
            <a:miter lim="800000"/>
            <a:headEnd/>
            <a:tailEnd/>
          </a:ln>
        </p:spPr>
      </p:pic>
      <p:pic>
        <p:nvPicPr>
          <p:cNvPr id="47110" name="Picture 5" descr="internationalcluedowlg">
            <a:hlinkClick r:id="rId3" action="ppaction://hlinksldjump"/>
          </p:cNvPr>
          <p:cNvPicPr>
            <a:picLocks noChangeAspect="1" noChangeArrowheads="1"/>
          </p:cNvPicPr>
          <p:nvPr/>
        </p:nvPicPr>
        <p:blipFill>
          <a:blip r:embed="rId2"/>
          <a:srcRect l="29109" t="26923" r="56821"/>
          <a:stretch>
            <a:fillRect/>
          </a:stretch>
        </p:blipFill>
        <p:spPr bwMode="auto">
          <a:xfrm>
            <a:off x="0" y="1143000"/>
            <a:ext cx="1290638" cy="1447800"/>
          </a:xfrm>
          <a:prstGeom prst="rect">
            <a:avLst/>
          </a:prstGeom>
          <a:noFill/>
          <a:ln w="9525">
            <a:noFill/>
            <a:miter lim="800000"/>
            <a:headEnd/>
            <a:tailEnd/>
          </a:ln>
        </p:spPr>
      </p:pic>
      <p:pic>
        <p:nvPicPr>
          <p:cNvPr id="47111" name="Picture 5" descr="internationalcluedowlg"/>
          <p:cNvPicPr>
            <a:picLocks noChangeAspect="1" noChangeArrowheads="1"/>
          </p:cNvPicPr>
          <p:nvPr/>
        </p:nvPicPr>
        <p:blipFill>
          <a:blip r:embed="rId2"/>
          <a:srcRect l="14720" t="26923" r="71541"/>
          <a:stretch>
            <a:fillRect/>
          </a:stretch>
        </p:blipFill>
        <p:spPr bwMode="auto">
          <a:xfrm>
            <a:off x="4419600" y="1143000"/>
            <a:ext cx="1260475" cy="1447800"/>
          </a:xfrm>
          <a:prstGeom prst="rect">
            <a:avLst/>
          </a:prstGeom>
          <a:noFill/>
          <a:ln w="9525">
            <a:noFill/>
            <a:miter lim="800000"/>
            <a:headEnd/>
            <a:tailEnd/>
          </a:ln>
        </p:spPr>
      </p:pic>
      <p:pic>
        <p:nvPicPr>
          <p:cNvPr id="47112" name="Picture 5" descr="internationalcluedowlg"/>
          <p:cNvPicPr>
            <a:picLocks noChangeAspect="1" noChangeArrowheads="1"/>
          </p:cNvPicPr>
          <p:nvPr/>
        </p:nvPicPr>
        <p:blipFill>
          <a:blip r:embed="rId2"/>
          <a:srcRect t="26923" r="85280"/>
          <a:stretch>
            <a:fillRect/>
          </a:stretch>
        </p:blipFill>
        <p:spPr bwMode="auto">
          <a:xfrm>
            <a:off x="0" y="4038600"/>
            <a:ext cx="1350963" cy="1447800"/>
          </a:xfrm>
          <a:prstGeom prst="rect">
            <a:avLst/>
          </a:prstGeom>
          <a:noFill/>
          <a:ln w="9525">
            <a:noFill/>
            <a:miter lim="800000"/>
            <a:headEnd/>
            <a:tailEnd/>
          </a:ln>
        </p:spPr>
      </p:pic>
      <p:graphicFrame>
        <p:nvGraphicFramePr>
          <p:cNvPr id="47150" name="Group 46"/>
          <p:cNvGraphicFramePr>
            <a:graphicFrameLocks noGrp="1"/>
          </p:cNvGraphicFramePr>
          <p:nvPr/>
        </p:nvGraphicFramePr>
        <p:xfrm>
          <a:off x="1447800" y="685800"/>
          <a:ext cx="2819400" cy="6173788"/>
        </p:xfrm>
        <a:graphic>
          <a:graphicData uri="http://schemas.openxmlformats.org/drawingml/2006/table">
            <a:tbl>
              <a:tblPr/>
              <a:tblGrid>
                <a:gridCol w="1409700"/>
                <a:gridCol w="1409700"/>
              </a:tblGrid>
              <a:tr h="434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04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7.7397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8.581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53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7.5714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160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7.9079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13" name="Table 12"/>
          <p:cNvGraphicFramePr>
            <a:graphicFrameLocks noGrp="1"/>
          </p:cNvGraphicFramePr>
          <p:nvPr/>
        </p:nvGraphicFramePr>
        <p:xfrm>
          <a:off x="5867400" y="762000"/>
          <a:ext cx="3124200" cy="4570413"/>
        </p:xfrm>
        <a:graphic>
          <a:graphicData uri="http://schemas.openxmlformats.org/drawingml/2006/table">
            <a:tbl>
              <a:tblPr/>
              <a:tblGrid>
                <a:gridCol w="1562100"/>
                <a:gridCol w="1562100"/>
              </a:tblGrid>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Expected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Observed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92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7.5714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04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6.8984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260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6.7302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000" b="0" i="0" u="none" strike="noStrike" cap="none" normalizeH="0" baseline="0" smtClean="0">
                          <a:ln>
                            <a:noFill/>
                          </a:ln>
                          <a:solidFill>
                            <a:schemeClr val="tx1"/>
                          </a:solidFill>
                          <a:effectLst/>
                          <a:latin typeface="Times New Roman" pitchFamily="18"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4"/>
          <p:cNvSpPr>
            <a:spLocks noGrp="1" noChangeArrowheads="1"/>
          </p:cNvSpPr>
          <p:nvPr>
            <p:ph type="title" idx="4294967295"/>
          </p:nvPr>
        </p:nvSpPr>
        <p:spPr/>
        <p:txBody>
          <a:bodyPr/>
          <a:lstStyle/>
          <a:p>
            <a:r>
              <a:rPr lang="en-US"/>
              <a:t>Directions for Clue</a:t>
            </a:r>
          </a:p>
        </p:txBody>
      </p:sp>
      <p:sp>
        <p:nvSpPr>
          <p:cNvPr id="18434" name="Content Placeholder 2"/>
          <p:cNvSpPr>
            <a:spLocks noGrp="1"/>
          </p:cNvSpPr>
          <p:nvPr>
            <p:ph idx="4294967295"/>
          </p:nvPr>
        </p:nvSpPr>
        <p:spPr/>
        <p:txBody>
          <a:bodyPr/>
          <a:lstStyle/>
          <a:p>
            <a:r>
              <a:rPr lang="en-US" sz="2800"/>
              <a:t>Game takes place in the mansion of Mr. Boddy who has been murdered</a:t>
            </a:r>
          </a:p>
          <a:p>
            <a:r>
              <a:rPr lang="en-US" sz="2800"/>
              <a:t>One of the six guests in the house committed the murder</a:t>
            </a:r>
          </a:p>
          <a:p>
            <a:r>
              <a:rPr lang="en-US" sz="2800"/>
              <a:t>Goal is to solve the murder case by finding the suspect, murder weapon, and room the crime took place</a:t>
            </a:r>
          </a:p>
          <a:p>
            <a:r>
              <a:rPr lang="en-US" sz="2800"/>
              <a:t>A suspect, weapon, and room card are selected at random and it’s the players job to solve the case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
          <p:cNvSpPr txBox="1">
            <a:spLocks noChangeArrowheads="1"/>
          </p:cNvSpPr>
          <p:nvPr/>
        </p:nvSpPr>
        <p:spPr bwMode="auto">
          <a:xfrm>
            <a:off x="762000" y="1676400"/>
            <a:ext cx="7696200" cy="457200"/>
          </a:xfrm>
          <a:prstGeom prst="rect">
            <a:avLst/>
          </a:prstGeom>
          <a:noFill/>
          <a:ln w="9525">
            <a:noFill/>
            <a:miter lim="800000"/>
            <a:headEnd/>
            <a:tailEnd/>
          </a:ln>
        </p:spPr>
        <p:txBody>
          <a:bodyPr>
            <a:spAutoFit/>
          </a:bodyPr>
          <a:lstStyle/>
          <a:p>
            <a:pPr>
              <a:spcBef>
                <a:spcPct val="50000"/>
              </a:spcBef>
            </a:pPr>
            <a:endParaRPr lang="en-US" sz="1800">
              <a:solidFill>
                <a:schemeClr val="bg1"/>
              </a:solidFill>
              <a:latin typeface="Arial" charset="0"/>
            </a:endParaRPr>
          </a:p>
        </p:txBody>
      </p:sp>
      <p:pic>
        <p:nvPicPr>
          <p:cNvPr id="49155" name="Picture 8" descr="http://www.physics.csbsju.edu/stats/chi2-2.gif"/>
          <p:cNvPicPr>
            <a:picLocks noChangeAspect="1" noChangeArrowheads="1"/>
          </p:cNvPicPr>
          <p:nvPr/>
        </p:nvPicPr>
        <p:blipFill>
          <a:blip r:embed="rId2"/>
          <a:srcRect/>
          <a:stretch>
            <a:fillRect/>
          </a:stretch>
        </p:blipFill>
        <p:spPr bwMode="auto">
          <a:xfrm>
            <a:off x="1295400" y="1752600"/>
            <a:ext cx="487363" cy="533400"/>
          </a:xfrm>
          <a:prstGeom prst="rect">
            <a:avLst/>
          </a:prstGeom>
          <a:noFill/>
          <a:ln w="9525">
            <a:noFill/>
            <a:miter lim="800000"/>
            <a:headEnd/>
            <a:tailEnd/>
          </a:ln>
        </p:spPr>
      </p:pic>
      <p:sp>
        <p:nvSpPr>
          <p:cNvPr id="49156" name="Text Box 9"/>
          <p:cNvSpPr txBox="1">
            <a:spLocks noChangeArrowheads="1"/>
          </p:cNvSpPr>
          <p:nvPr/>
        </p:nvSpPr>
        <p:spPr bwMode="auto">
          <a:xfrm>
            <a:off x="1752600" y="1676400"/>
            <a:ext cx="2362200" cy="915988"/>
          </a:xfrm>
          <a:prstGeom prst="rect">
            <a:avLst/>
          </a:prstGeom>
          <a:noFill/>
          <a:ln w="9525">
            <a:noFill/>
            <a:miter lim="800000"/>
            <a:headEnd/>
            <a:tailEnd/>
          </a:ln>
        </p:spPr>
        <p:txBody>
          <a:bodyPr>
            <a:spAutoFit/>
          </a:bodyPr>
          <a:lstStyle/>
          <a:p>
            <a:pPr>
              <a:spcBef>
                <a:spcPct val="50000"/>
              </a:spcBef>
            </a:pPr>
            <a:r>
              <a:rPr lang="en-US" sz="3600">
                <a:latin typeface="Symbol" pitchFamily="18" charset="2"/>
              </a:rPr>
              <a:t>=S</a:t>
            </a:r>
            <a:r>
              <a:rPr lang="en-US" sz="1800">
                <a:latin typeface="Symbol" pitchFamily="18" charset="2"/>
              </a:rPr>
              <a:t> </a:t>
            </a:r>
            <a:r>
              <a:rPr lang="en-US" sz="1800" u="sng">
                <a:latin typeface="Symbol" pitchFamily="18" charset="2"/>
              </a:rPr>
              <a:t>(</a:t>
            </a:r>
            <a:r>
              <a:rPr lang="en-US" sz="1800" u="sng">
                <a:latin typeface="Arial" charset="0"/>
              </a:rPr>
              <a:t>obs-exp)</a:t>
            </a:r>
            <a:r>
              <a:rPr lang="en-US" sz="1800" u="sng" baseline="30000">
                <a:latin typeface="Arial" charset="0"/>
              </a:rPr>
              <a:t>2</a:t>
            </a:r>
            <a:r>
              <a:rPr lang="en-US" sz="1800" baseline="30000">
                <a:latin typeface="Arial" charset="0"/>
              </a:rPr>
              <a:t> </a:t>
            </a:r>
            <a:r>
              <a:rPr lang="en-US" sz="3600">
                <a:latin typeface="Arial" charset="0"/>
              </a:rPr>
              <a:t>= </a:t>
            </a:r>
          </a:p>
          <a:p>
            <a:pPr>
              <a:spcBef>
                <a:spcPct val="50000"/>
              </a:spcBef>
            </a:pPr>
            <a:r>
              <a:rPr lang="en-US" sz="1800" baseline="30000">
                <a:latin typeface="Arial" charset="0"/>
              </a:rPr>
              <a:t>	</a:t>
            </a:r>
          </a:p>
        </p:txBody>
      </p:sp>
      <p:sp>
        <p:nvSpPr>
          <p:cNvPr id="49157" name="Text Box 10"/>
          <p:cNvSpPr txBox="1">
            <a:spLocks noChangeArrowheads="1"/>
          </p:cNvSpPr>
          <p:nvPr/>
        </p:nvSpPr>
        <p:spPr bwMode="auto">
          <a:xfrm>
            <a:off x="1828800" y="2133600"/>
            <a:ext cx="2743200" cy="366713"/>
          </a:xfrm>
          <a:prstGeom prst="rect">
            <a:avLst/>
          </a:prstGeom>
          <a:noFill/>
          <a:ln w="9525">
            <a:noFill/>
            <a:miter lim="800000"/>
            <a:headEnd/>
            <a:tailEnd/>
          </a:ln>
        </p:spPr>
        <p:txBody>
          <a:bodyPr>
            <a:spAutoFit/>
          </a:bodyPr>
          <a:lstStyle/>
          <a:p>
            <a:pPr>
              <a:spcBef>
                <a:spcPct val="50000"/>
              </a:spcBef>
            </a:pPr>
            <a:r>
              <a:rPr lang="en-US" sz="1800">
                <a:latin typeface="Arial" charset="0"/>
              </a:rPr>
              <a:t>            exp</a:t>
            </a:r>
          </a:p>
        </p:txBody>
      </p:sp>
      <p:sp>
        <p:nvSpPr>
          <p:cNvPr id="49158" name="Text Box 12"/>
          <p:cNvSpPr txBox="1">
            <a:spLocks noChangeArrowheads="1"/>
          </p:cNvSpPr>
          <p:nvPr/>
        </p:nvSpPr>
        <p:spPr bwMode="auto">
          <a:xfrm>
            <a:off x="4038600" y="1828800"/>
            <a:ext cx="4876800" cy="366713"/>
          </a:xfrm>
          <a:prstGeom prst="rect">
            <a:avLst/>
          </a:prstGeom>
          <a:noFill/>
          <a:ln w="9525">
            <a:noFill/>
            <a:miter lim="800000"/>
            <a:headEnd/>
            <a:tailEnd/>
          </a:ln>
        </p:spPr>
        <p:txBody>
          <a:bodyPr>
            <a:spAutoFit/>
          </a:bodyPr>
          <a:lstStyle/>
          <a:p>
            <a:pPr>
              <a:spcBef>
                <a:spcPct val="50000"/>
              </a:spcBef>
            </a:pPr>
            <a:r>
              <a:rPr lang="en-US" sz="1800" u="sng">
                <a:latin typeface="Arial" charset="0"/>
              </a:rPr>
              <a:t>(9-8.1778)</a:t>
            </a:r>
            <a:r>
              <a:rPr lang="en-US" sz="1800" u="sng" baseline="30000">
                <a:latin typeface="Arial" charset="0"/>
              </a:rPr>
              <a:t>2</a:t>
            </a:r>
            <a:r>
              <a:rPr lang="en-US" sz="1800" baseline="30000">
                <a:latin typeface="Arial" charset="0"/>
              </a:rPr>
              <a:t>   </a:t>
            </a:r>
            <a:r>
              <a:rPr lang="en-US" sz="1800">
                <a:latin typeface="Arial" charset="0"/>
              </a:rPr>
              <a:t>+ </a:t>
            </a:r>
            <a:r>
              <a:rPr lang="en-US" sz="1800" u="sng">
                <a:latin typeface="Arial" charset="0"/>
              </a:rPr>
              <a:t>(7-9.0667)</a:t>
            </a:r>
            <a:r>
              <a:rPr lang="en-US" sz="1800" u="sng" baseline="30000">
                <a:latin typeface="Arial" charset="0"/>
              </a:rPr>
              <a:t>2</a:t>
            </a:r>
            <a:r>
              <a:rPr lang="en-US" sz="1800" baseline="30000">
                <a:latin typeface="Arial" charset="0"/>
              </a:rPr>
              <a:t>  </a:t>
            </a:r>
            <a:r>
              <a:rPr lang="en-US" sz="1800">
                <a:latin typeface="Arial" charset="0"/>
              </a:rPr>
              <a:t>+ . . . </a:t>
            </a:r>
            <a:endParaRPr lang="en-US" sz="1800" u="sng" baseline="30000">
              <a:latin typeface="Arial" charset="0"/>
            </a:endParaRPr>
          </a:p>
        </p:txBody>
      </p:sp>
      <p:sp>
        <p:nvSpPr>
          <p:cNvPr id="49159" name="Text Box 14"/>
          <p:cNvSpPr txBox="1">
            <a:spLocks noChangeArrowheads="1"/>
          </p:cNvSpPr>
          <p:nvPr/>
        </p:nvSpPr>
        <p:spPr bwMode="auto">
          <a:xfrm>
            <a:off x="4038600" y="2209800"/>
            <a:ext cx="3810000" cy="366713"/>
          </a:xfrm>
          <a:prstGeom prst="rect">
            <a:avLst/>
          </a:prstGeom>
          <a:noFill/>
          <a:ln w="9525">
            <a:noFill/>
            <a:miter lim="800000"/>
            <a:headEnd/>
            <a:tailEnd/>
          </a:ln>
        </p:spPr>
        <p:txBody>
          <a:bodyPr>
            <a:spAutoFit/>
          </a:bodyPr>
          <a:lstStyle/>
          <a:p>
            <a:pPr>
              <a:spcBef>
                <a:spcPct val="50000"/>
              </a:spcBef>
            </a:pPr>
            <a:r>
              <a:rPr lang="en-US" sz="1800">
                <a:latin typeface="Arial" charset="0"/>
              </a:rPr>
              <a:t>   8.1778            9.0667</a:t>
            </a:r>
          </a:p>
        </p:txBody>
      </p:sp>
      <p:pic>
        <p:nvPicPr>
          <p:cNvPr id="49160" name="Picture 15" descr="http://www.physics.csbsju.edu/stats/chi2-2.gif"/>
          <p:cNvPicPr>
            <a:picLocks noChangeAspect="1" noChangeArrowheads="1"/>
          </p:cNvPicPr>
          <p:nvPr/>
        </p:nvPicPr>
        <p:blipFill>
          <a:blip r:embed="rId2"/>
          <a:srcRect/>
          <a:stretch>
            <a:fillRect/>
          </a:stretch>
        </p:blipFill>
        <p:spPr bwMode="auto">
          <a:xfrm>
            <a:off x="2438400" y="2819400"/>
            <a:ext cx="347663" cy="381000"/>
          </a:xfrm>
          <a:prstGeom prst="rect">
            <a:avLst/>
          </a:prstGeom>
          <a:noFill/>
          <a:ln w="9525">
            <a:noFill/>
            <a:miter lim="800000"/>
            <a:headEnd/>
            <a:tailEnd/>
          </a:ln>
        </p:spPr>
      </p:pic>
      <p:sp>
        <p:nvSpPr>
          <p:cNvPr id="49161" name="Text Box 16"/>
          <p:cNvSpPr txBox="1">
            <a:spLocks noChangeArrowheads="1"/>
          </p:cNvSpPr>
          <p:nvPr/>
        </p:nvSpPr>
        <p:spPr bwMode="auto">
          <a:xfrm>
            <a:off x="2819400" y="2895600"/>
            <a:ext cx="1295400" cy="366713"/>
          </a:xfrm>
          <a:prstGeom prst="rect">
            <a:avLst/>
          </a:prstGeom>
          <a:noFill/>
          <a:ln w="9525">
            <a:noFill/>
            <a:miter lim="800000"/>
            <a:headEnd/>
            <a:tailEnd/>
          </a:ln>
        </p:spPr>
        <p:txBody>
          <a:bodyPr>
            <a:spAutoFit/>
          </a:bodyPr>
          <a:lstStyle/>
          <a:p>
            <a:pPr>
              <a:spcBef>
                <a:spcPct val="50000"/>
              </a:spcBef>
            </a:pPr>
            <a:r>
              <a:rPr lang="en-US" sz="1800">
                <a:latin typeface="Arial" charset="0"/>
              </a:rPr>
              <a:t>= 31.7066</a:t>
            </a:r>
          </a:p>
        </p:txBody>
      </p:sp>
      <p:sp>
        <p:nvSpPr>
          <p:cNvPr id="49162" name="Text Box 17"/>
          <p:cNvSpPr txBox="1">
            <a:spLocks noChangeArrowheads="1"/>
          </p:cNvSpPr>
          <p:nvPr/>
        </p:nvSpPr>
        <p:spPr bwMode="auto">
          <a:xfrm>
            <a:off x="2209800" y="3581400"/>
            <a:ext cx="914400" cy="366713"/>
          </a:xfrm>
          <a:prstGeom prst="rect">
            <a:avLst/>
          </a:prstGeom>
          <a:noFill/>
          <a:ln w="9525">
            <a:noFill/>
            <a:miter lim="800000"/>
            <a:headEnd/>
            <a:tailEnd/>
          </a:ln>
        </p:spPr>
        <p:txBody>
          <a:bodyPr>
            <a:spAutoFit/>
          </a:bodyPr>
          <a:lstStyle/>
          <a:p>
            <a:pPr>
              <a:spcBef>
                <a:spcPct val="50000"/>
              </a:spcBef>
            </a:pPr>
            <a:r>
              <a:rPr lang="en-US" sz="1800">
                <a:latin typeface="Arial" charset="0"/>
              </a:rPr>
              <a:t>p(</a:t>
            </a:r>
          </a:p>
        </p:txBody>
      </p:sp>
      <p:pic>
        <p:nvPicPr>
          <p:cNvPr id="49163" name="Picture 18" descr="http://www.physics.csbsju.edu/stats/chi2-2.gif"/>
          <p:cNvPicPr>
            <a:picLocks noChangeAspect="1" noChangeArrowheads="1"/>
          </p:cNvPicPr>
          <p:nvPr/>
        </p:nvPicPr>
        <p:blipFill>
          <a:blip r:embed="rId2"/>
          <a:srcRect/>
          <a:stretch>
            <a:fillRect/>
          </a:stretch>
        </p:blipFill>
        <p:spPr bwMode="auto">
          <a:xfrm>
            <a:off x="2590800" y="3581400"/>
            <a:ext cx="277813" cy="304800"/>
          </a:xfrm>
          <a:prstGeom prst="rect">
            <a:avLst/>
          </a:prstGeom>
          <a:noFill/>
          <a:ln w="9525">
            <a:noFill/>
            <a:miter lim="800000"/>
            <a:headEnd/>
            <a:tailEnd/>
          </a:ln>
        </p:spPr>
      </p:pic>
      <p:sp>
        <p:nvSpPr>
          <p:cNvPr id="49164" name="Text Box 19"/>
          <p:cNvSpPr txBox="1">
            <a:spLocks noChangeArrowheads="1"/>
          </p:cNvSpPr>
          <p:nvPr/>
        </p:nvSpPr>
        <p:spPr bwMode="auto">
          <a:xfrm>
            <a:off x="2895600" y="3581400"/>
            <a:ext cx="3733800" cy="366713"/>
          </a:xfrm>
          <a:prstGeom prst="rect">
            <a:avLst/>
          </a:prstGeom>
          <a:noFill/>
          <a:ln w="9525">
            <a:noFill/>
            <a:miter lim="800000"/>
            <a:headEnd/>
            <a:tailEnd/>
          </a:ln>
        </p:spPr>
        <p:txBody>
          <a:bodyPr>
            <a:spAutoFit/>
          </a:bodyPr>
          <a:lstStyle/>
          <a:p>
            <a:pPr>
              <a:spcBef>
                <a:spcPct val="50000"/>
              </a:spcBef>
            </a:pPr>
            <a:r>
              <a:rPr lang="en-US" sz="1800">
                <a:latin typeface="Arial" charset="0"/>
              </a:rPr>
              <a:t>&gt; 31.7066) = 0.38140</a:t>
            </a:r>
          </a:p>
        </p:txBody>
      </p:sp>
      <p:sp>
        <p:nvSpPr>
          <p:cNvPr id="49165" name="Text Box 20"/>
          <p:cNvSpPr txBox="1">
            <a:spLocks noChangeArrowheads="1"/>
          </p:cNvSpPr>
          <p:nvPr/>
        </p:nvSpPr>
        <p:spPr bwMode="auto">
          <a:xfrm>
            <a:off x="1143000" y="4191000"/>
            <a:ext cx="7620000" cy="3509963"/>
          </a:xfrm>
          <a:prstGeom prst="rect">
            <a:avLst/>
          </a:prstGeom>
          <a:noFill/>
          <a:ln w="9525">
            <a:noFill/>
            <a:miter lim="800000"/>
            <a:headEnd/>
            <a:tailEnd/>
          </a:ln>
        </p:spPr>
        <p:txBody>
          <a:bodyPr>
            <a:spAutoFit/>
          </a:bodyPr>
          <a:lstStyle/>
          <a:p>
            <a:pPr algn="ctr">
              <a:spcBef>
                <a:spcPct val="50000"/>
              </a:spcBef>
            </a:pPr>
            <a:r>
              <a:rPr lang="en-US" sz="2800" b="1">
                <a:latin typeface="Arial" charset="0"/>
              </a:rPr>
              <a:t>Conclusion:</a:t>
            </a:r>
            <a:r>
              <a:rPr lang="en-US" sz="2800">
                <a:latin typeface="Arial" charset="0"/>
              </a:rPr>
              <a:t> We fail to reject Ho in favor of Ha because our P-value is greater than alpha (0.05). We have sufficient evidence that there is no association between picking suspect and weapon cards.</a:t>
            </a:r>
          </a:p>
          <a:p>
            <a:pPr algn="ctr">
              <a:spcBef>
                <a:spcPct val="50000"/>
              </a:spcBef>
            </a:pPr>
            <a:endParaRPr lang="en-US" sz="2800">
              <a:latin typeface="Arial" charset="0"/>
            </a:endParaRPr>
          </a:p>
          <a:p>
            <a:pPr algn="ctr">
              <a:spcBef>
                <a:spcPct val="50000"/>
              </a:spcBef>
            </a:pPr>
            <a:endParaRPr lang="en-US" sz="2800">
              <a:latin typeface="Arial" charset="0"/>
            </a:endParaRPr>
          </a:p>
        </p:txBody>
      </p:sp>
      <p:sp>
        <p:nvSpPr>
          <p:cNvPr id="49167" name="Rectangle 15"/>
          <p:cNvSpPr>
            <a:spLocks noGrp="1" noChangeArrowheads="1"/>
          </p:cNvSpPr>
          <p:nvPr>
            <p:ph type="title" idx="4294967295"/>
          </p:nvPr>
        </p:nvSpPr>
        <p:spPr/>
        <p:txBody>
          <a:bodyPr/>
          <a:lstStyle/>
          <a:p>
            <a:r>
              <a:rPr lang="en-US"/>
              <a:t>Test Two Calculations: Chi-Square Test of Association</a:t>
            </a:r>
          </a:p>
        </p:txBody>
      </p:sp>
      <p:sp>
        <p:nvSpPr>
          <p:cNvPr id="49168" name="Text Box 21"/>
          <p:cNvSpPr txBox="1">
            <a:spLocks noChangeArrowheads="1"/>
          </p:cNvSpPr>
          <p:nvPr/>
        </p:nvSpPr>
        <p:spPr bwMode="auto">
          <a:xfrm>
            <a:off x="4114800" y="2895600"/>
            <a:ext cx="4267200" cy="366713"/>
          </a:xfrm>
          <a:prstGeom prst="rect">
            <a:avLst/>
          </a:prstGeom>
          <a:noFill/>
          <a:ln w="9525">
            <a:noFill/>
            <a:miter lim="800000"/>
            <a:headEnd/>
            <a:tailEnd/>
          </a:ln>
        </p:spPr>
        <p:txBody>
          <a:bodyPr>
            <a:spAutoFit/>
          </a:bodyPr>
          <a:lstStyle/>
          <a:p>
            <a:pPr>
              <a:spcBef>
                <a:spcPct val="50000"/>
              </a:spcBef>
            </a:pPr>
            <a:r>
              <a:rPr lang="en-US" sz="1800">
                <a:latin typeface="Arial" charset="0"/>
              </a:rPr>
              <a:t>df</a:t>
            </a:r>
            <a:r>
              <a:rPr lang="en-US" sz="1800" b="1">
                <a:latin typeface="Arial" charset="0"/>
              </a:rPr>
              <a:t> </a:t>
            </a:r>
            <a:r>
              <a:rPr lang="en-US" sz="1800">
                <a:latin typeface="Arial" charset="0"/>
              </a:rPr>
              <a:t>(# of rows-1) x (# of columns-1) = 40</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0178" name="Rectangle 4"/>
          <p:cNvSpPr>
            <a:spLocks noGrp="1" noChangeArrowheads="1"/>
          </p:cNvSpPr>
          <p:nvPr>
            <p:ph type="title" idx="4294967295"/>
          </p:nvPr>
        </p:nvSpPr>
        <p:spPr>
          <a:xfrm>
            <a:off x="228600" y="381000"/>
            <a:ext cx="7620000" cy="1143000"/>
          </a:xfrm>
        </p:spPr>
        <p:txBody>
          <a:bodyPr/>
          <a:lstStyle/>
          <a:p>
            <a:r>
              <a:rPr lang="en-US"/>
              <a:t>Bar Graph</a:t>
            </a:r>
          </a:p>
        </p:txBody>
      </p:sp>
      <p:graphicFrame>
        <p:nvGraphicFramePr>
          <p:cNvPr id="50179" name="Object 3"/>
          <p:cNvGraphicFramePr>
            <a:graphicFrameLocks noChangeAspect="1"/>
          </p:cNvGraphicFramePr>
          <p:nvPr>
            <p:ph type="chart" idx="4294967295"/>
          </p:nvPr>
        </p:nvGraphicFramePr>
        <p:xfrm>
          <a:off x="454025" y="1144588"/>
          <a:ext cx="8220075" cy="4537075"/>
        </p:xfrm>
        <a:graphic>
          <a:graphicData uri="http://schemas.openxmlformats.org/presentationml/2006/ole">
            <p:oleObj spid="_x0000_s50179" name="Chart" r:id="rId3" imgW="8220117" imgH="4533810" progId="MSGraph.Chart.8">
              <p:embed followColorScheme="full"/>
            </p:oleObj>
          </a:graphicData>
        </a:graphic>
      </p:graphicFrame>
      <p:sp>
        <p:nvSpPr>
          <p:cNvPr id="50180" name="Text Box 8"/>
          <p:cNvSpPr txBox="1">
            <a:spLocks noChangeArrowheads="1"/>
          </p:cNvSpPr>
          <p:nvPr/>
        </p:nvSpPr>
        <p:spPr bwMode="auto">
          <a:xfrm rot="2111635">
            <a:off x="1066800" y="5791200"/>
            <a:ext cx="1752600" cy="366713"/>
          </a:xfrm>
          <a:prstGeom prst="rect">
            <a:avLst/>
          </a:prstGeom>
          <a:noFill/>
          <a:ln w="9525">
            <a:noFill/>
            <a:miter lim="800000"/>
            <a:headEnd/>
            <a:tailEnd/>
          </a:ln>
        </p:spPr>
        <p:txBody>
          <a:bodyPr>
            <a:spAutoFit/>
          </a:bodyPr>
          <a:lstStyle/>
          <a:p>
            <a:pPr>
              <a:spcBef>
                <a:spcPct val="50000"/>
              </a:spcBef>
            </a:pPr>
            <a:r>
              <a:rPr lang="en-US" sz="1800">
                <a:latin typeface="Arial" charset="0"/>
              </a:rPr>
              <a:t>Revolver</a:t>
            </a:r>
          </a:p>
        </p:txBody>
      </p:sp>
      <p:sp>
        <p:nvSpPr>
          <p:cNvPr id="50181" name="Text Box 9"/>
          <p:cNvSpPr txBox="1">
            <a:spLocks noChangeArrowheads="1"/>
          </p:cNvSpPr>
          <p:nvPr/>
        </p:nvSpPr>
        <p:spPr bwMode="auto">
          <a:xfrm rot="2111635">
            <a:off x="54864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Poison</a:t>
            </a:r>
          </a:p>
        </p:txBody>
      </p:sp>
      <p:sp>
        <p:nvSpPr>
          <p:cNvPr id="50182" name="Text Box 10"/>
          <p:cNvSpPr txBox="1">
            <a:spLocks noChangeArrowheads="1"/>
          </p:cNvSpPr>
          <p:nvPr/>
        </p:nvSpPr>
        <p:spPr bwMode="auto">
          <a:xfrm rot="2111635">
            <a:off x="61722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Wrench</a:t>
            </a:r>
          </a:p>
        </p:txBody>
      </p:sp>
      <p:sp>
        <p:nvSpPr>
          <p:cNvPr id="50185" name="Text Box 13"/>
          <p:cNvSpPr txBox="1">
            <a:spLocks noChangeArrowheads="1"/>
          </p:cNvSpPr>
          <p:nvPr/>
        </p:nvSpPr>
        <p:spPr bwMode="auto">
          <a:xfrm rot="2111635">
            <a:off x="37338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Lead Pipe</a:t>
            </a:r>
          </a:p>
        </p:txBody>
      </p:sp>
      <p:sp>
        <p:nvSpPr>
          <p:cNvPr id="50186" name="Text Box 14"/>
          <p:cNvSpPr txBox="1">
            <a:spLocks noChangeArrowheads="1"/>
          </p:cNvSpPr>
          <p:nvPr/>
        </p:nvSpPr>
        <p:spPr bwMode="auto">
          <a:xfrm rot="2111635">
            <a:off x="46482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Candlestick</a:t>
            </a:r>
          </a:p>
        </p:txBody>
      </p:sp>
      <p:sp>
        <p:nvSpPr>
          <p:cNvPr id="50187" name="Text Box 15"/>
          <p:cNvSpPr txBox="1">
            <a:spLocks noChangeArrowheads="1"/>
          </p:cNvSpPr>
          <p:nvPr/>
        </p:nvSpPr>
        <p:spPr bwMode="auto">
          <a:xfrm rot="2111635">
            <a:off x="28956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Dagger</a:t>
            </a:r>
          </a:p>
        </p:txBody>
      </p:sp>
      <p:sp>
        <p:nvSpPr>
          <p:cNvPr id="50188" name="Text Box 16"/>
          <p:cNvSpPr txBox="1">
            <a:spLocks noChangeArrowheads="1"/>
          </p:cNvSpPr>
          <p:nvPr/>
        </p:nvSpPr>
        <p:spPr bwMode="auto">
          <a:xfrm rot="2111635">
            <a:off x="1981200" y="5805488"/>
            <a:ext cx="1752600" cy="366712"/>
          </a:xfrm>
          <a:prstGeom prst="rect">
            <a:avLst/>
          </a:prstGeom>
          <a:noFill/>
          <a:ln w="9525">
            <a:noFill/>
            <a:miter lim="800000"/>
            <a:headEnd/>
            <a:tailEnd/>
          </a:ln>
        </p:spPr>
        <p:txBody>
          <a:bodyPr>
            <a:spAutoFit/>
          </a:bodyPr>
          <a:lstStyle/>
          <a:p>
            <a:pPr>
              <a:spcBef>
                <a:spcPct val="50000"/>
              </a:spcBef>
            </a:pPr>
            <a:r>
              <a:rPr lang="en-US" sz="1800">
                <a:latin typeface="Arial" charset="0"/>
              </a:rPr>
              <a:t>Rope</a:t>
            </a:r>
          </a:p>
        </p:txBody>
      </p:sp>
      <p:sp>
        <p:nvSpPr>
          <p:cNvPr id="50189" name="Text Box 17"/>
          <p:cNvSpPr txBox="1">
            <a:spLocks noChangeArrowheads="1"/>
          </p:cNvSpPr>
          <p:nvPr/>
        </p:nvSpPr>
        <p:spPr bwMode="auto">
          <a:xfrm>
            <a:off x="1066800" y="6096000"/>
            <a:ext cx="6019800" cy="579438"/>
          </a:xfrm>
          <a:prstGeom prst="rect">
            <a:avLst/>
          </a:prstGeom>
          <a:noFill/>
          <a:ln w="9525">
            <a:noFill/>
            <a:miter lim="800000"/>
            <a:headEnd/>
            <a:tailEnd/>
          </a:ln>
        </p:spPr>
        <p:txBody>
          <a:bodyPr>
            <a:spAutoFit/>
          </a:bodyPr>
          <a:lstStyle/>
          <a:p>
            <a:pPr algn="ctr">
              <a:spcBef>
                <a:spcPct val="50000"/>
              </a:spcBef>
            </a:pPr>
            <a:r>
              <a:rPr lang="en-US" sz="3200">
                <a:latin typeface="Arial" charset="0"/>
              </a:rPr>
              <a:t>Weapon</a:t>
            </a:r>
          </a:p>
        </p:txBody>
      </p:sp>
      <p:sp>
        <p:nvSpPr>
          <p:cNvPr id="50190" name="Text Box 18"/>
          <p:cNvSpPr txBox="1">
            <a:spLocks noChangeArrowheads="1"/>
          </p:cNvSpPr>
          <p:nvPr/>
        </p:nvSpPr>
        <p:spPr bwMode="auto">
          <a:xfrm rot="-5400000">
            <a:off x="-2567781" y="3405981"/>
            <a:ext cx="6019800" cy="579438"/>
          </a:xfrm>
          <a:prstGeom prst="rect">
            <a:avLst/>
          </a:prstGeom>
          <a:noFill/>
          <a:ln w="9525">
            <a:noFill/>
            <a:miter lim="800000"/>
            <a:headEnd/>
            <a:tailEnd/>
          </a:ln>
        </p:spPr>
        <p:txBody>
          <a:bodyPr>
            <a:spAutoFit/>
          </a:bodyPr>
          <a:lstStyle/>
          <a:p>
            <a:pPr algn="ctr">
              <a:spcBef>
                <a:spcPct val="50000"/>
              </a:spcBef>
            </a:pPr>
            <a:r>
              <a:rPr lang="en-US" sz="3200">
                <a:latin typeface="Arial" charset="0"/>
              </a:rPr>
              <a:t>Occurrences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4000"/>
              <a:t>Analysis/ Conclusion of Bar Graph</a:t>
            </a:r>
          </a:p>
        </p:txBody>
      </p:sp>
      <p:sp>
        <p:nvSpPr>
          <p:cNvPr id="80899" name="Rectangle 3"/>
          <p:cNvSpPr>
            <a:spLocks noGrp="1" noChangeArrowheads="1"/>
          </p:cNvSpPr>
          <p:nvPr>
            <p:ph type="body" idx="1"/>
          </p:nvPr>
        </p:nvSpPr>
        <p:spPr/>
        <p:txBody>
          <a:bodyPr/>
          <a:lstStyle/>
          <a:p>
            <a:pPr>
              <a:lnSpc>
                <a:spcPct val="80000"/>
              </a:lnSpc>
            </a:pPr>
            <a:r>
              <a:rPr lang="en-US" sz="2800"/>
              <a:t>The bar graphs for the revolver, dagger, and wrench look normally distributed with the dagger being almost uniform, while the other 2 are a little skewed.</a:t>
            </a:r>
          </a:p>
          <a:p>
            <a:pPr>
              <a:lnSpc>
                <a:spcPct val="80000"/>
              </a:lnSpc>
            </a:pPr>
            <a:r>
              <a:rPr lang="en-US" sz="2800"/>
              <a:t>Meanwhile in the bar graphs for the rope, lead pipe, candlestick, and poison there appear to be outliers because it is not normally distributed and some bars are much longer than others.</a:t>
            </a:r>
          </a:p>
          <a:p>
            <a:pPr>
              <a:lnSpc>
                <a:spcPct val="80000"/>
              </a:lnSpc>
            </a:pPr>
            <a:r>
              <a:rPr lang="en-US" sz="2800"/>
              <a:t>Some graphs appear unimodal because the highest peak involves one suspect</a:t>
            </a:r>
          </a:p>
          <a:p>
            <a:pPr>
              <a:lnSpc>
                <a:spcPct val="80000"/>
              </a:lnSpc>
            </a:pPr>
            <a:r>
              <a:rPr lang="en-US" sz="2800"/>
              <a:t>All have good spreads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t>Bias/Error</a:t>
            </a:r>
          </a:p>
        </p:txBody>
      </p:sp>
      <p:sp>
        <p:nvSpPr>
          <p:cNvPr id="68611" name="Rectangle 3"/>
          <p:cNvSpPr>
            <a:spLocks noGrp="1" noChangeArrowheads="1"/>
          </p:cNvSpPr>
          <p:nvPr>
            <p:ph type="body" idx="1"/>
          </p:nvPr>
        </p:nvSpPr>
        <p:spPr/>
        <p:txBody>
          <a:bodyPr/>
          <a:lstStyle/>
          <a:p>
            <a:pPr>
              <a:lnSpc>
                <a:spcPct val="90000"/>
              </a:lnSpc>
            </a:pPr>
            <a:r>
              <a:rPr lang="en-US" sz="2400"/>
              <a:t>Our experiment was conducted through random samplings of the 22 cards (no bias)</a:t>
            </a:r>
          </a:p>
          <a:p>
            <a:pPr>
              <a:lnSpc>
                <a:spcPct val="90000"/>
              </a:lnSpc>
            </a:pPr>
            <a:r>
              <a:rPr lang="en-US" sz="2400"/>
              <a:t>An example of a bias experiment would be if we had arranged or drawn the cards in a specific order or pattern as to predict/control the outcomes which we did not do</a:t>
            </a:r>
          </a:p>
          <a:p>
            <a:pPr>
              <a:lnSpc>
                <a:spcPct val="90000"/>
              </a:lnSpc>
            </a:pPr>
            <a:r>
              <a:rPr lang="en-US" sz="2400"/>
              <a:t>If the 315 samples would be collected by different people, every person would have to collect data under the same conditions</a:t>
            </a:r>
          </a:p>
          <a:p>
            <a:pPr>
              <a:lnSpc>
                <a:spcPct val="90000"/>
              </a:lnSpc>
            </a:pPr>
            <a:r>
              <a:rPr lang="en-US" sz="2400"/>
              <a:t>Possible error for our experiment was that the cards weren’t shuffled enough in between each sample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a:t>Personal Opinions/Conclusions</a:t>
            </a:r>
          </a:p>
        </p:txBody>
      </p:sp>
      <p:sp>
        <p:nvSpPr>
          <p:cNvPr id="1027" name="Rectangle 3"/>
          <p:cNvSpPr>
            <a:spLocks noGrp="1" noChangeArrowheads="1"/>
          </p:cNvSpPr>
          <p:nvPr>
            <p:ph type="body" idx="1"/>
          </p:nvPr>
        </p:nvSpPr>
        <p:spPr/>
        <p:txBody>
          <a:bodyPr/>
          <a:lstStyle/>
          <a:p>
            <a:r>
              <a:rPr lang="en-US"/>
              <a:t>We believe that our outcomes match the expected values</a:t>
            </a:r>
          </a:p>
          <a:p>
            <a:r>
              <a:rPr lang="en-US"/>
              <a:t>Therefore the game is completely fair</a:t>
            </a:r>
          </a:p>
          <a:p>
            <a:r>
              <a:rPr lang="en-US"/>
              <a:t>The suspect, room, and weapon used is chosen randomly because there is no extra advantage</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Application</a:t>
            </a:r>
          </a:p>
        </p:txBody>
      </p:sp>
      <p:sp>
        <p:nvSpPr>
          <p:cNvPr id="67587" name="Rectangle 3"/>
          <p:cNvSpPr>
            <a:spLocks noGrp="1" noChangeArrowheads="1"/>
          </p:cNvSpPr>
          <p:nvPr>
            <p:ph type="body" idx="1"/>
          </p:nvPr>
        </p:nvSpPr>
        <p:spPr/>
        <p:txBody>
          <a:bodyPr/>
          <a:lstStyle/>
          <a:p>
            <a:r>
              <a:rPr lang="en-US"/>
              <a:t>For everyone who plays the board game Clue, it is a fair game and not one person has an extra advantage.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Class Activity</a:t>
            </a:r>
          </a:p>
        </p:txBody>
      </p:sp>
      <p:sp>
        <p:nvSpPr>
          <p:cNvPr id="71683" name="Rectangle 3"/>
          <p:cNvSpPr>
            <a:spLocks noGrp="1" noChangeArrowheads="1"/>
          </p:cNvSpPr>
          <p:nvPr>
            <p:ph type="body" idx="1"/>
          </p:nvPr>
        </p:nvSpPr>
        <p:spPr/>
        <p:txBody>
          <a:bodyPr/>
          <a:lstStyle/>
          <a:p>
            <a:r>
              <a:rPr lang="en-US"/>
              <a:t>Answer statistics review questions</a:t>
            </a:r>
          </a:p>
          <a:p>
            <a:r>
              <a:rPr lang="en-US"/>
              <a:t>If correct you are given a clue as to who committed the murder, where it was at, and with what was used</a:t>
            </a:r>
          </a:p>
          <a:p>
            <a:r>
              <a:rPr lang="en-US"/>
              <a:t>When the class figures out the suspect, weapon, and room, you win a prize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3" name="Rectangle 9"/>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2711" name="Rectangle 7"/>
          <p:cNvSpPr>
            <a:spLocks noGrp="1" noChangeArrowheads="1"/>
          </p:cNvSpPr>
          <p:nvPr>
            <p:ph type="title"/>
          </p:nvPr>
        </p:nvSpPr>
        <p:spPr/>
        <p:txBody>
          <a:bodyPr/>
          <a:lstStyle/>
          <a:p>
            <a:endParaRPr lang="en-US"/>
          </a:p>
        </p:txBody>
      </p:sp>
      <p:pic>
        <p:nvPicPr>
          <p:cNvPr id="72710" name="Picture 6" descr="clue_pad"/>
          <p:cNvPicPr>
            <a:picLocks noChangeAspect="1" noChangeArrowheads="1"/>
          </p:cNvPicPr>
          <p:nvPr>
            <p:ph idx="1"/>
          </p:nvPr>
        </p:nvPicPr>
        <p:blipFill>
          <a:blip r:embed="rId2"/>
          <a:srcRect r="66667"/>
          <a:stretch>
            <a:fillRect/>
          </a:stretch>
        </p:blipFill>
        <p:spPr>
          <a:xfrm>
            <a:off x="2362200" y="0"/>
            <a:ext cx="4876800" cy="6858000"/>
          </a:xfrm>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90D981"/>
        </a:solidFill>
        <a:effectLst/>
      </p:bgPr>
    </p:bg>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a:xfrm>
            <a:off x="609600" y="152400"/>
            <a:ext cx="7620000" cy="1143000"/>
          </a:xfrm>
        </p:spPr>
        <p:txBody>
          <a:bodyPr/>
          <a:lstStyle/>
          <a:p>
            <a:r>
              <a:rPr lang="en-US"/>
              <a:t>Rooms</a:t>
            </a:r>
          </a:p>
        </p:txBody>
      </p:sp>
      <p:pic>
        <p:nvPicPr>
          <p:cNvPr id="19458" name="Picture 5" descr="internationalcluedorlg"/>
          <p:cNvPicPr>
            <a:picLocks noGrp="1" noChangeAspect="1" noChangeArrowheads="1"/>
          </p:cNvPicPr>
          <p:nvPr>
            <p:ph sz="half" idx="4294967295"/>
          </p:nvPr>
        </p:nvPicPr>
        <p:blipFill>
          <a:blip r:embed="rId2"/>
          <a:srcRect/>
          <a:stretch>
            <a:fillRect/>
          </a:stretch>
        </p:blipFill>
        <p:spPr>
          <a:xfrm>
            <a:off x="533400" y="1295400"/>
            <a:ext cx="8077200" cy="493553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90D981"/>
        </a:solidFill>
        <a:effectLst/>
      </p:bgPr>
    </p:bg>
    <p:spTree>
      <p:nvGrpSpPr>
        <p:cNvPr id="1" name=""/>
        <p:cNvGrpSpPr/>
        <p:nvPr/>
      </p:nvGrpSpPr>
      <p:grpSpPr>
        <a:xfrm>
          <a:off x="0" y="0"/>
          <a:ext cx="0" cy="0"/>
          <a:chOff x="0" y="0"/>
          <a:chExt cx="0" cy="0"/>
        </a:xfrm>
      </p:grpSpPr>
      <p:sp>
        <p:nvSpPr>
          <p:cNvPr id="20481" name="Rectangle 2"/>
          <p:cNvSpPr>
            <a:spLocks noGrp="1" noChangeArrowheads="1"/>
          </p:cNvSpPr>
          <p:nvPr>
            <p:ph type="title" idx="4294967295"/>
          </p:nvPr>
        </p:nvSpPr>
        <p:spPr>
          <a:xfrm>
            <a:off x="685800" y="76200"/>
            <a:ext cx="7620000" cy="1143000"/>
          </a:xfrm>
        </p:spPr>
        <p:txBody>
          <a:bodyPr/>
          <a:lstStyle/>
          <a:p>
            <a:r>
              <a:rPr lang="en-US"/>
              <a:t>Weapons</a:t>
            </a:r>
          </a:p>
        </p:txBody>
      </p:sp>
      <p:pic>
        <p:nvPicPr>
          <p:cNvPr id="20482" name="Picture 5" descr="internationalcluedowlg"/>
          <p:cNvPicPr>
            <a:picLocks noGrp="1" noChangeAspect="1" noChangeArrowheads="1"/>
          </p:cNvPicPr>
          <p:nvPr>
            <p:ph idx="4294967295"/>
          </p:nvPr>
        </p:nvPicPr>
        <p:blipFill>
          <a:blip r:embed="rId2"/>
          <a:srcRect r="56667"/>
          <a:stretch>
            <a:fillRect/>
          </a:stretch>
        </p:blipFill>
        <p:spPr>
          <a:xfrm>
            <a:off x="2133600" y="1371600"/>
            <a:ext cx="4800600" cy="2392363"/>
          </a:xfrm>
        </p:spPr>
      </p:pic>
      <p:pic>
        <p:nvPicPr>
          <p:cNvPr id="20483" name="Picture 5" descr="internationalcluedowlg"/>
          <p:cNvPicPr>
            <a:picLocks noChangeAspect="1" noChangeArrowheads="1"/>
          </p:cNvPicPr>
          <p:nvPr/>
        </p:nvPicPr>
        <p:blipFill>
          <a:blip r:embed="rId2"/>
          <a:srcRect l="43333"/>
          <a:stretch>
            <a:fillRect/>
          </a:stretch>
        </p:blipFill>
        <p:spPr bwMode="auto">
          <a:xfrm>
            <a:off x="1295400" y="3886200"/>
            <a:ext cx="6629400" cy="2527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90D981"/>
        </a:solidFill>
        <a:effectLst/>
      </p:bgPr>
    </p:bg>
    <p:spTree>
      <p:nvGrpSpPr>
        <p:cNvPr id="1" name=""/>
        <p:cNvGrpSpPr/>
        <p:nvPr/>
      </p:nvGrpSpPr>
      <p:grpSpPr>
        <a:xfrm>
          <a:off x="0" y="0"/>
          <a:ext cx="0" cy="0"/>
          <a:chOff x="0" y="0"/>
          <a:chExt cx="0" cy="0"/>
        </a:xfrm>
      </p:grpSpPr>
      <p:pic>
        <p:nvPicPr>
          <p:cNvPr id="21505" name="Picture 5" descr="internationalcluedoslg"/>
          <p:cNvPicPr>
            <a:picLocks noChangeAspect="1" noChangeArrowheads="1"/>
          </p:cNvPicPr>
          <p:nvPr/>
        </p:nvPicPr>
        <p:blipFill>
          <a:blip r:embed="rId2"/>
          <a:srcRect r="50000"/>
          <a:stretch>
            <a:fillRect/>
          </a:stretch>
        </p:blipFill>
        <p:spPr bwMode="auto">
          <a:xfrm>
            <a:off x="2362200" y="1600200"/>
            <a:ext cx="4572000" cy="2330450"/>
          </a:xfrm>
          <a:prstGeom prst="rect">
            <a:avLst/>
          </a:prstGeom>
          <a:noFill/>
          <a:ln w="9525">
            <a:noFill/>
            <a:miter lim="800000"/>
            <a:headEnd/>
            <a:tailEnd/>
          </a:ln>
        </p:spPr>
      </p:pic>
      <p:sp>
        <p:nvSpPr>
          <p:cNvPr id="21506" name="Title 3"/>
          <p:cNvSpPr>
            <a:spLocks noGrp="1"/>
          </p:cNvSpPr>
          <p:nvPr>
            <p:ph type="title" idx="4294967295"/>
          </p:nvPr>
        </p:nvSpPr>
        <p:spPr>
          <a:xfrm>
            <a:off x="762000" y="381000"/>
            <a:ext cx="7620000" cy="1143000"/>
          </a:xfrm>
        </p:spPr>
        <p:txBody>
          <a:bodyPr/>
          <a:lstStyle/>
          <a:p>
            <a:r>
              <a:rPr lang="en-US"/>
              <a:t>Suspects</a:t>
            </a:r>
          </a:p>
        </p:txBody>
      </p:sp>
      <p:pic>
        <p:nvPicPr>
          <p:cNvPr id="21507" name="Picture 5" descr="internationalcluedoslg"/>
          <p:cNvPicPr>
            <a:picLocks noChangeAspect="1" noChangeArrowheads="1"/>
          </p:cNvPicPr>
          <p:nvPr/>
        </p:nvPicPr>
        <p:blipFill>
          <a:blip r:embed="rId2"/>
          <a:srcRect l="50000"/>
          <a:stretch>
            <a:fillRect/>
          </a:stretch>
        </p:blipFill>
        <p:spPr bwMode="auto">
          <a:xfrm>
            <a:off x="2362200" y="3962400"/>
            <a:ext cx="4572000" cy="233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Collecting Data</a:t>
            </a:r>
          </a:p>
        </p:txBody>
      </p:sp>
      <p:sp>
        <p:nvSpPr>
          <p:cNvPr id="78851" name="Rectangle 3"/>
          <p:cNvSpPr>
            <a:spLocks noGrp="1" noChangeArrowheads="1"/>
          </p:cNvSpPr>
          <p:nvPr>
            <p:ph type="body" idx="1"/>
          </p:nvPr>
        </p:nvSpPr>
        <p:spPr/>
        <p:txBody>
          <a:bodyPr/>
          <a:lstStyle/>
          <a:p>
            <a:r>
              <a:rPr lang="en-US"/>
              <a:t>Split cards into piles labeled suspects, room, and weapon</a:t>
            </a:r>
          </a:p>
          <a:p>
            <a:r>
              <a:rPr lang="en-US"/>
              <a:t>Picked card from each pile and wrote down results</a:t>
            </a:r>
          </a:p>
          <a:p>
            <a:r>
              <a:rPr lang="en-US"/>
              <a:t>Replaced card and shuffled deck</a:t>
            </a:r>
          </a:p>
          <a:p>
            <a:r>
              <a:rPr lang="en-US"/>
              <a:t>Repeat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533400" y="457200"/>
            <a:ext cx="8077200" cy="1169988"/>
          </a:xfrm>
          <a:prstGeom prst="rect">
            <a:avLst/>
          </a:prstGeom>
          <a:noFill/>
          <a:ln w="9525">
            <a:noFill/>
            <a:miter lim="800000"/>
            <a:headEnd/>
            <a:tailEnd/>
          </a:ln>
          <a:effectLst/>
        </p:spPr>
        <p:txBody>
          <a:bodyPr>
            <a:spAutoFit/>
          </a:bodyPr>
          <a:lstStyle/>
          <a:p>
            <a:pPr algn="ctr">
              <a:spcBef>
                <a:spcPct val="50000"/>
              </a:spcBef>
              <a:defRPr/>
            </a:pPr>
            <a:endParaRPr lang="en-US" sz="2800" b="1" dirty="0">
              <a:effectLst>
                <a:outerShdw blurRad="38100" dist="38100" dir="2700000" algn="tl">
                  <a:srgbClr val="000000"/>
                </a:outerShdw>
              </a:effectLst>
              <a:latin typeface="Arial" charset="0"/>
            </a:endParaRPr>
          </a:p>
          <a:p>
            <a:pPr>
              <a:spcBef>
                <a:spcPct val="50000"/>
              </a:spcBef>
              <a:defRPr/>
            </a:pPr>
            <a:endParaRPr lang="en-US" sz="2800" b="1" dirty="0">
              <a:effectLst>
                <a:outerShdw blurRad="38100" dist="38100" dir="2700000" algn="tl">
                  <a:srgbClr val="000000"/>
                </a:outerShdw>
              </a:effectLst>
              <a:latin typeface="Arial" charset="0"/>
            </a:endParaRPr>
          </a:p>
        </p:txBody>
      </p:sp>
      <p:sp>
        <p:nvSpPr>
          <p:cNvPr id="12292" name="Text Box 4"/>
          <p:cNvSpPr txBox="1">
            <a:spLocks noChangeArrowheads="1"/>
          </p:cNvSpPr>
          <p:nvPr/>
        </p:nvSpPr>
        <p:spPr bwMode="auto">
          <a:xfrm>
            <a:off x="1143000" y="1665288"/>
            <a:ext cx="7848600" cy="2830512"/>
          </a:xfrm>
          <a:prstGeom prst="rect">
            <a:avLst/>
          </a:prstGeom>
          <a:noFill/>
          <a:ln w="9525">
            <a:noFill/>
            <a:miter lim="800000"/>
            <a:headEnd/>
            <a:tailEnd/>
          </a:ln>
        </p:spPr>
        <p:txBody>
          <a:bodyPr>
            <a:spAutoFit/>
          </a:bodyPr>
          <a:lstStyle/>
          <a:p>
            <a:pPr>
              <a:spcBef>
                <a:spcPct val="50000"/>
              </a:spcBef>
            </a:pPr>
            <a:r>
              <a:rPr lang="en-US" b="1">
                <a:latin typeface="Arial" charset="0"/>
              </a:rPr>
              <a:t>Hypothesis</a:t>
            </a:r>
            <a:r>
              <a:rPr lang="en-US">
                <a:latin typeface="Arial" charset="0"/>
              </a:rPr>
              <a:t>:</a:t>
            </a:r>
          </a:p>
          <a:p>
            <a:pPr>
              <a:spcBef>
                <a:spcPct val="50000"/>
              </a:spcBef>
            </a:pPr>
            <a:r>
              <a:rPr lang="en-US" b="1">
                <a:latin typeface="Arial" charset="0"/>
              </a:rPr>
              <a:t>Ho</a:t>
            </a:r>
            <a:r>
              <a:rPr lang="en-US">
                <a:latin typeface="Arial" charset="0"/>
              </a:rPr>
              <a:t>: There is no association between picking suspect and room cards.</a:t>
            </a:r>
          </a:p>
          <a:p>
            <a:pPr>
              <a:spcBef>
                <a:spcPct val="50000"/>
              </a:spcBef>
            </a:pPr>
            <a:r>
              <a:rPr lang="en-US" b="1">
                <a:latin typeface="Arial" charset="0"/>
              </a:rPr>
              <a:t>Ha</a:t>
            </a:r>
            <a:r>
              <a:rPr lang="en-US">
                <a:latin typeface="Arial" charset="0"/>
              </a:rPr>
              <a:t>: There is an association between picking suspect and room cards.</a:t>
            </a:r>
          </a:p>
          <a:p>
            <a:pPr>
              <a:spcBef>
                <a:spcPct val="50000"/>
              </a:spcBef>
            </a:pPr>
            <a:endParaRPr lang="en-US">
              <a:latin typeface="Arial" charset="0"/>
            </a:endParaRPr>
          </a:p>
        </p:txBody>
      </p:sp>
      <p:sp>
        <p:nvSpPr>
          <p:cNvPr id="12293" name="Text Box 5"/>
          <p:cNvSpPr txBox="1">
            <a:spLocks noChangeArrowheads="1"/>
          </p:cNvSpPr>
          <p:nvPr/>
        </p:nvSpPr>
        <p:spPr bwMode="auto">
          <a:xfrm>
            <a:off x="2819400" y="3886200"/>
            <a:ext cx="19812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Assumptions:</a:t>
            </a:r>
          </a:p>
        </p:txBody>
      </p:sp>
      <p:sp>
        <p:nvSpPr>
          <p:cNvPr id="12294" name="Text Box 6"/>
          <p:cNvSpPr txBox="1">
            <a:spLocks noChangeArrowheads="1"/>
          </p:cNvSpPr>
          <p:nvPr/>
        </p:nvSpPr>
        <p:spPr bwMode="auto">
          <a:xfrm>
            <a:off x="1600200" y="4175125"/>
            <a:ext cx="3200400" cy="2682875"/>
          </a:xfrm>
          <a:prstGeom prst="rect">
            <a:avLst/>
          </a:prstGeom>
          <a:noFill/>
          <a:ln w="9525">
            <a:noFill/>
            <a:miter lim="800000"/>
            <a:headEnd/>
            <a:tailEnd/>
          </a:ln>
        </p:spPr>
        <p:txBody>
          <a:bodyPr>
            <a:spAutoFit/>
          </a:bodyPr>
          <a:lstStyle/>
          <a:p>
            <a:pPr>
              <a:spcBef>
                <a:spcPct val="50000"/>
              </a:spcBef>
            </a:pPr>
            <a:r>
              <a:rPr lang="en-US" sz="2000" u="sng">
                <a:latin typeface="Arial" charset="0"/>
              </a:rPr>
              <a:t>State</a:t>
            </a:r>
            <a:r>
              <a:rPr lang="en-US" sz="2000">
                <a:latin typeface="Arial" charset="0"/>
              </a:rPr>
              <a:t>:</a:t>
            </a:r>
          </a:p>
          <a:p>
            <a:pPr>
              <a:spcBef>
                <a:spcPct val="50000"/>
              </a:spcBef>
              <a:buFontTx/>
              <a:buChar char="•"/>
            </a:pPr>
            <a:r>
              <a:rPr lang="en-US" sz="2000">
                <a:latin typeface="Arial" charset="0"/>
              </a:rPr>
              <a:t>2 independent SRS</a:t>
            </a:r>
          </a:p>
          <a:p>
            <a:pPr>
              <a:spcBef>
                <a:spcPct val="50000"/>
              </a:spcBef>
              <a:buFontTx/>
              <a:buChar char="•"/>
            </a:pPr>
            <a:r>
              <a:rPr lang="en-US" sz="2000">
                <a:latin typeface="Arial" charset="0"/>
              </a:rPr>
              <a:t>Sample size large enough that all expected values are greater than or equal to 5</a:t>
            </a:r>
          </a:p>
          <a:p>
            <a:pPr>
              <a:spcBef>
                <a:spcPct val="50000"/>
              </a:spcBef>
            </a:pPr>
            <a:endParaRPr lang="en-US" sz="2000">
              <a:latin typeface="Arial" charset="0"/>
            </a:endParaRPr>
          </a:p>
        </p:txBody>
      </p:sp>
      <p:sp>
        <p:nvSpPr>
          <p:cNvPr id="12295" name="Text Box 7"/>
          <p:cNvSpPr txBox="1">
            <a:spLocks noChangeArrowheads="1"/>
          </p:cNvSpPr>
          <p:nvPr/>
        </p:nvSpPr>
        <p:spPr bwMode="auto">
          <a:xfrm>
            <a:off x="5029200" y="4191000"/>
            <a:ext cx="3352800" cy="2181225"/>
          </a:xfrm>
          <a:prstGeom prst="rect">
            <a:avLst/>
          </a:prstGeom>
          <a:noFill/>
          <a:ln w="9525">
            <a:noFill/>
            <a:miter lim="800000"/>
            <a:headEnd/>
            <a:tailEnd/>
          </a:ln>
        </p:spPr>
        <p:txBody>
          <a:bodyPr>
            <a:spAutoFit/>
          </a:bodyPr>
          <a:lstStyle/>
          <a:p>
            <a:pPr>
              <a:spcBef>
                <a:spcPct val="50000"/>
              </a:spcBef>
            </a:pPr>
            <a:r>
              <a:rPr lang="en-US" sz="2000">
                <a:latin typeface="Arial" charset="0"/>
              </a:rPr>
              <a:t>C</a:t>
            </a:r>
            <a:r>
              <a:rPr lang="en-US" sz="2000" u="sng">
                <a:latin typeface="Arial" charset="0"/>
              </a:rPr>
              <a:t>heck</a:t>
            </a:r>
            <a:r>
              <a:rPr lang="en-US" sz="2000">
                <a:latin typeface="Arial" charset="0"/>
              </a:rPr>
              <a:t>:</a:t>
            </a:r>
          </a:p>
          <a:p>
            <a:pPr>
              <a:spcBef>
                <a:spcPct val="50000"/>
              </a:spcBef>
              <a:buFontTx/>
              <a:buChar char="•"/>
            </a:pPr>
            <a:r>
              <a:rPr lang="en-US" sz="2000">
                <a:latin typeface="Arial" charset="0"/>
              </a:rPr>
              <a:t>Assumed</a:t>
            </a:r>
          </a:p>
          <a:p>
            <a:pPr>
              <a:spcBef>
                <a:spcPct val="50000"/>
              </a:spcBef>
              <a:buFontTx/>
              <a:buChar char="•"/>
            </a:pPr>
            <a:r>
              <a:rPr lang="en-US" sz="2000">
                <a:latin typeface="Arial" charset="0"/>
              </a:rPr>
              <a:t>Refer to chart</a:t>
            </a:r>
          </a:p>
          <a:p>
            <a:pPr>
              <a:spcBef>
                <a:spcPct val="50000"/>
              </a:spcBef>
            </a:pPr>
            <a:endParaRPr lang="en-US" sz="2000">
              <a:latin typeface="Arial" charset="0"/>
            </a:endParaRPr>
          </a:p>
          <a:p>
            <a:pPr>
              <a:spcBef>
                <a:spcPct val="50000"/>
              </a:spcBef>
            </a:pPr>
            <a:endParaRPr lang="en-US" sz="1800">
              <a:latin typeface="Arial" charset="0"/>
            </a:endParaRPr>
          </a:p>
        </p:txBody>
      </p:sp>
      <p:sp>
        <p:nvSpPr>
          <p:cNvPr id="22536" name="Rectangle 1032"/>
          <p:cNvSpPr>
            <a:spLocks noGrp="1" noChangeArrowheads="1"/>
          </p:cNvSpPr>
          <p:nvPr>
            <p:ph type="title" idx="4294967295"/>
          </p:nvPr>
        </p:nvSpPr>
        <p:spPr/>
        <p:txBody>
          <a:bodyPr/>
          <a:lstStyle/>
          <a:p>
            <a:r>
              <a:rPr lang="en-US"/>
              <a:t>Test One: Chi-Square Test for Association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23553" name="Rectangle 30"/>
          <p:cNvSpPr>
            <a:spLocks noGrp="1" noChangeArrowheads="1"/>
          </p:cNvSpPr>
          <p:nvPr>
            <p:ph type="title" idx="4294967295"/>
          </p:nvPr>
        </p:nvSpPr>
        <p:spPr>
          <a:xfrm>
            <a:off x="1524000" y="0"/>
            <a:ext cx="2895600" cy="381000"/>
          </a:xfrm>
        </p:spPr>
        <p:txBody>
          <a:bodyPr/>
          <a:lstStyle/>
          <a:p>
            <a:r>
              <a:rPr lang="en-US" sz="1600"/>
              <a:t>Game Board</a:t>
            </a:r>
          </a:p>
        </p:txBody>
      </p:sp>
      <p:pic>
        <p:nvPicPr>
          <p:cNvPr id="23554" name="Picture 10" descr="internationalcluedoboardlar"/>
          <p:cNvPicPr>
            <a:picLocks noChangeAspect="1" noChangeArrowheads="1"/>
          </p:cNvPicPr>
          <p:nvPr/>
        </p:nvPicPr>
        <p:blipFill>
          <a:blip r:embed="rId2"/>
          <a:srcRect/>
          <a:stretch>
            <a:fillRect/>
          </a:stretch>
        </p:blipFill>
        <p:spPr bwMode="auto">
          <a:xfrm>
            <a:off x="838200" y="0"/>
            <a:ext cx="7696200" cy="6858000"/>
          </a:xfrm>
          <a:prstGeom prst="rect">
            <a:avLst/>
          </a:prstGeom>
          <a:noFill/>
          <a:ln w="9525">
            <a:noFill/>
            <a:miter lim="800000"/>
            <a:headEnd/>
            <a:tailEnd/>
          </a:ln>
        </p:spPr>
      </p:pic>
      <p:sp>
        <p:nvSpPr>
          <p:cNvPr id="23555" name="Text Box 11"/>
          <p:cNvSpPr txBox="1">
            <a:spLocks noChangeArrowheads="1"/>
          </p:cNvSpPr>
          <p:nvPr/>
        </p:nvSpPr>
        <p:spPr bwMode="auto">
          <a:xfrm>
            <a:off x="1447800" y="3124200"/>
            <a:ext cx="1447800" cy="641350"/>
          </a:xfrm>
          <a:prstGeom prst="rect">
            <a:avLst/>
          </a:prstGeom>
          <a:noFill/>
          <a:ln w="9525">
            <a:noFill/>
            <a:miter lim="800000"/>
            <a:headEnd/>
            <a:tailEnd/>
          </a:ln>
        </p:spPr>
        <p:txBody>
          <a:bodyPr>
            <a:spAutoFit/>
          </a:bodyPr>
          <a:lstStyle/>
          <a:p>
            <a:pPr algn="ctr">
              <a:spcBef>
                <a:spcPct val="50000"/>
              </a:spcBef>
            </a:pPr>
            <a:r>
              <a:rPr lang="en-US" sz="1800" b="1">
                <a:latin typeface="Arial" charset="0"/>
              </a:rPr>
              <a:t>Dining Room</a:t>
            </a:r>
          </a:p>
        </p:txBody>
      </p:sp>
      <p:sp>
        <p:nvSpPr>
          <p:cNvPr id="23556" name="Text Box 12"/>
          <p:cNvSpPr txBox="1">
            <a:spLocks noChangeArrowheads="1"/>
          </p:cNvSpPr>
          <p:nvPr/>
        </p:nvSpPr>
        <p:spPr bwMode="auto">
          <a:xfrm>
            <a:off x="1295400" y="914400"/>
            <a:ext cx="10668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Kitchen</a:t>
            </a:r>
          </a:p>
        </p:txBody>
      </p:sp>
      <p:sp>
        <p:nvSpPr>
          <p:cNvPr id="23557" name="Text Box 13"/>
          <p:cNvSpPr txBox="1">
            <a:spLocks noChangeArrowheads="1"/>
          </p:cNvSpPr>
          <p:nvPr/>
        </p:nvSpPr>
        <p:spPr bwMode="auto">
          <a:xfrm>
            <a:off x="7010400" y="2743200"/>
            <a:ext cx="1066800" cy="641350"/>
          </a:xfrm>
          <a:prstGeom prst="rect">
            <a:avLst/>
          </a:prstGeom>
          <a:noFill/>
          <a:ln w="9525">
            <a:noFill/>
            <a:miter lim="800000"/>
            <a:headEnd/>
            <a:tailEnd/>
          </a:ln>
        </p:spPr>
        <p:txBody>
          <a:bodyPr>
            <a:spAutoFit/>
          </a:bodyPr>
          <a:lstStyle/>
          <a:p>
            <a:pPr algn="ctr">
              <a:spcBef>
                <a:spcPct val="50000"/>
              </a:spcBef>
            </a:pPr>
            <a:r>
              <a:rPr lang="en-US" sz="1800" b="1">
                <a:latin typeface="Arial" charset="0"/>
              </a:rPr>
              <a:t>Billiard Room</a:t>
            </a:r>
          </a:p>
        </p:txBody>
      </p:sp>
      <p:sp>
        <p:nvSpPr>
          <p:cNvPr id="23558" name="Text Box 14"/>
          <p:cNvSpPr txBox="1">
            <a:spLocks noChangeArrowheads="1"/>
          </p:cNvSpPr>
          <p:nvPr/>
        </p:nvSpPr>
        <p:spPr bwMode="auto">
          <a:xfrm>
            <a:off x="6705600" y="838200"/>
            <a:ext cx="16764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Conservatory</a:t>
            </a:r>
          </a:p>
        </p:txBody>
      </p:sp>
      <p:sp>
        <p:nvSpPr>
          <p:cNvPr id="23559" name="Text Box 15"/>
          <p:cNvSpPr txBox="1">
            <a:spLocks noChangeArrowheads="1"/>
          </p:cNvSpPr>
          <p:nvPr/>
        </p:nvSpPr>
        <p:spPr bwMode="auto">
          <a:xfrm>
            <a:off x="4419600" y="5562600"/>
            <a:ext cx="6096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Hall</a:t>
            </a:r>
          </a:p>
        </p:txBody>
      </p:sp>
      <p:sp>
        <p:nvSpPr>
          <p:cNvPr id="23560" name="Text Box 16"/>
          <p:cNvSpPr txBox="1">
            <a:spLocks noChangeArrowheads="1"/>
          </p:cNvSpPr>
          <p:nvPr/>
        </p:nvSpPr>
        <p:spPr bwMode="auto">
          <a:xfrm>
            <a:off x="1676400" y="5638800"/>
            <a:ext cx="10668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Lounge</a:t>
            </a:r>
          </a:p>
        </p:txBody>
      </p:sp>
      <p:sp>
        <p:nvSpPr>
          <p:cNvPr id="23561" name="Text Box 17"/>
          <p:cNvSpPr txBox="1">
            <a:spLocks noChangeArrowheads="1"/>
          </p:cNvSpPr>
          <p:nvPr/>
        </p:nvSpPr>
        <p:spPr bwMode="auto">
          <a:xfrm>
            <a:off x="6934200" y="5867400"/>
            <a:ext cx="12192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Study</a:t>
            </a:r>
          </a:p>
        </p:txBody>
      </p:sp>
      <p:sp>
        <p:nvSpPr>
          <p:cNvPr id="23562" name="Text Box 18"/>
          <p:cNvSpPr txBox="1">
            <a:spLocks noChangeArrowheads="1"/>
          </p:cNvSpPr>
          <p:nvPr/>
        </p:nvSpPr>
        <p:spPr bwMode="auto">
          <a:xfrm>
            <a:off x="4038600" y="1371600"/>
            <a:ext cx="12192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Ballroom</a:t>
            </a:r>
          </a:p>
        </p:txBody>
      </p:sp>
      <p:sp>
        <p:nvSpPr>
          <p:cNvPr id="23563" name="Text Box 19"/>
          <p:cNvSpPr txBox="1">
            <a:spLocks noChangeArrowheads="1"/>
          </p:cNvSpPr>
          <p:nvPr/>
        </p:nvSpPr>
        <p:spPr bwMode="auto">
          <a:xfrm>
            <a:off x="6629400" y="4191000"/>
            <a:ext cx="1066800" cy="366713"/>
          </a:xfrm>
          <a:prstGeom prst="rect">
            <a:avLst/>
          </a:prstGeom>
          <a:noFill/>
          <a:ln w="9525">
            <a:noFill/>
            <a:miter lim="800000"/>
            <a:headEnd/>
            <a:tailEnd/>
          </a:ln>
        </p:spPr>
        <p:txBody>
          <a:bodyPr>
            <a:spAutoFit/>
          </a:bodyPr>
          <a:lstStyle/>
          <a:p>
            <a:pPr>
              <a:spcBef>
                <a:spcPct val="50000"/>
              </a:spcBef>
            </a:pPr>
            <a:r>
              <a:rPr lang="en-US" sz="1800" b="1">
                <a:latin typeface="Arial" charset="0"/>
              </a:rPr>
              <a:t>Library</a:t>
            </a:r>
          </a:p>
        </p:txBody>
      </p:sp>
      <p:sp>
        <p:nvSpPr>
          <p:cNvPr id="23564" name="AutoShape 21">
            <a:hlinkClick r:id="rId3" action="ppaction://hlinksldjump" highlightClick="1"/>
          </p:cNvPr>
          <p:cNvSpPr>
            <a:spLocks noChangeArrowheads="1"/>
          </p:cNvSpPr>
          <p:nvPr/>
        </p:nvSpPr>
        <p:spPr bwMode="auto">
          <a:xfrm>
            <a:off x="1066800" y="15240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65" name="AutoShape 22">
            <a:hlinkClick r:id="rId4" action="ppaction://hlinksldjump" highlightClick="1"/>
          </p:cNvPr>
          <p:cNvSpPr>
            <a:spLocks noChangeArrowheads="1"/>
          </p:cNvSpPr>
          <p:nvPr/>
        </p:nvSpPr>
        <p:spPr bwMode="auto">
          <a:xfrm>
            <a:off x="3657600" y="19050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66" name="AutoShape 23">
            <a:hlinkClick r:id="rId5" action="ppaction://hlinksldjump" highlightClick="1"/>
          </p:cNvPr>
          <p:cNvSpPr>
            <a:spLocks noChangeArrowheads="1"/>
          </p:cNvSpPr>
          <p:nvPr/>
        </p:nvSpPr>
        <p:spPr bwMode="auto">
          <a:xfrm>
            <a:off x="6781800" y="12954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67" name="AutoShape 24">
            <a:hlinkClick r:id="rId6" action="ppaction://hlinksldjump" highlightClick="1"/>
          </p:cNvPr>
          <p:cNvSpPr>
            <a:spLocks noChangeArrowheads="1"/>
          </p:cNvSpPr>
          <p:nvPr/>
        </p:nvSpPr>
        <p:spPr bwMode="auto">
          <a:xfrm>
            <a:off x="1219200" y="38862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68" name="AutoShape 25">
            <a:hlinkClick r:id="rId7" action="ppaction://hlinksldjump" highlightClick="1"/>
          </p:cNvPr>
          <p:cNvSpPr>
            <a:spLocks noChangeArrowheads="1"/>
          </p:cNvSpPr>
          <p:nvPr/>
        </p:nvSpPr>
        <p:spPr bwMode="auto">
          <a:xfrm>
            <a:off x="6781800" y="31242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69" name="AutoShape 26">
            <a:hlinkClick r:id="rId8" action="ppaction://hlinksldjump" highlightClick="1"/>
          </p:cNvPr>
          <p:cNvSpPr>
            <a:spLocks noChangeArrowheads="1"/>
          </p:cNvSpPr>
          <p:nvPr/>
        </p:nvSpPr>
        <p:spPr bwMode="auto">
          <a:xfrm>
            <a:off x="6629400" y="47244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70" name="AutoShape 27">
            <a:hlinkClick r:id="rId9" action="ppaction://hlinksldjump" highlightClick="1"/>
          </p:cNvPr>
          <p:cNvSpPr>
            <a:spLocks noChangeArrowheads="1"/>
          </p:cNvSpPr>
          <p:nvPr/>
        </p:nvSpPr>
        <p:spPr bwMode="auto">
          <a:xfrm>
            <a:off x="1219200" y="63246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71" name="AutoShape 28">
            <a:hlinkClick r:id="rId10" action="ppaction://hlinksldjump" highlightClick="1"/>
          </p:cNvPr>
          <p:cNvSpPr>
            <a:spLocks noChangeArrowheads="1"/>
          </p:cNvSpPr>
          <p:nvPr/>
        </p:nvSpPr>
        <p:spPr bwMode="auto">
          <a:xfrm>
            <a:off x="4038600" y="61722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72" name="AutoShape 29">
            <a:hlinkClick r:id="rId11" action="ppaction://hlinksldjump" highlightClick="1"/>
          </p:cNvPr>
          <p:cNvSpPr>
            <a:spLocks noChangeArrowheads="1"/>
          </p:cNvSpPr>
          <p:nvPr/>
        </p:nvSpPr>
        <p:spPr bwMode="auto">
          <a:xfrm>
            <a:off x="6477000" y="6400800"/>
            <a:ext cx="228600" cy="2286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
        <p:nvSpPr>
          <p:cNvPr id="23573" name="AutoShape 31">
            <a:hlinkClick r:id="rId12" action="ppaction://hlinksldjump" highlightClick="1"/>
          </p:cNvPr>
          <p:cNvSpPr>
            <a:spLocks noChangeArrowheads="1"/>
          </p:cNvSpPr>
          <p:nvPr/>
        </p:nvSpPr>
        <p:spPr bwMode="auto">
          <a:xfrm>
            <a:off x="8686800" y="6324600"/>
            <a:ext cx="457200" cy="533400"/>
          </a:xfrm>
          <a:prstGeom prst="actionButtonBlank">
            <a:avLst/>
          </a:prstGeom>
          <a:solidFill>
            <a:schemeClr val="accent1"/>
          </a:solidFill>
          <a:ln w="9525">
            <a:noFill/>
            <a:miter lim="800000"/>
            <a:headEnd/>
            <a:tailEnd/>
          </a:ln>
        </p:spPr>
        <p:txBody>
          <a:bodyPr wrap="none" anchor="ctr"/>
          <a:lstStyle/>
          <a:p>
            <a:endParaRPr lang="en-US" sz="1800">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Arial"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882</TotalTime>
  <Words>1130</Words>
  <Application>Microsoft PowerPoint</Application>
  <PresentationFormat>On-screen Show (4:3)</PresentationFormat>
  <Paragraphs>390</Paragraphs>
  <Slides>37</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3" baseType="lpstr">
      <vt:lpstr>Arial</vt:lpstr>
      <vt:lpstr>Times New Roman</vt:lpstr>
      <vt:lpstr>Calibri</vt:lpstr>
      <vt:lpstr>Symbol</vt:lpstr>
      <vt:lpstr>Notebook</vt:lpstr>
      <vt:lpstr>Microsoft Graph 2000 Chart</vt:lpstr>
      <vt:lpstr>Slide 1</vt:lpstr>
      <vt:lpstr>History of Clue ®</vt:lpstr>
      <vt:lpstr>Directions for Clue</vt:lpstr>
      <vt:lpstr>Rooms</vt:lpstr>
      <vt:lpstr>Weapons</vt:lpstr>
      <vt:lpstr>Suspects</vt:lpstr>
      <vt:lpstr>Collecting Data</vt:lpstr>
      <vt:lpstr>Test One: Chi-Square Test for Association</vt:lpstr>
      <vt:lpstr>Game Board</vt:lpstr>
      <vt:lpstr>Kitchen Suspects</vt:lpstr>
      <vt:lpstr>Ballroom Suspects</vt:lpstr>
      <vt:lpstr>Conservatory Suspects</vt:lpstr>
      <vt:lpstr>Dining Room Suspects</vt:lpstr>
      <vt:lpstr>Billiard Room Suspects</vt:lpstr>
      <vt:lpstr>Library Suspects</vt:lpstr>
      <vt:lpstr>Lounge Suspects</vt:lpstr>
      <vt:lpstr>Hall Suspects</vt:lpstr>
      <vt:lpstr>Study Suspects</vt:lpstr>
      <vt:lpstr>Test One Calculations: Chi-Square Test of Association</vt:lpstr>
      <vt:lpstr>Bar Graph</vt:lpstr>
      <vt:lpstr>Analysis/ Conclusion of Bar Graph</vt:lpstr>
      <vt:lpstr>Test Two: Chi-Square Test for Association</vt:lpstr>
      <vt:lpstr>Suspects</vt:lpstr>
      <vt:lpstr>Mustard’s Weapon</vt:lpstr>
      <vt:lpstr>Green’s Weapon</vt:lpstr>
      <vt:lpstr>Scarlet’s Weapon</vt:lpstr>
      <vt:lpstr>Peacock’s Weapon</vt:lpstr>
      <vt:lpstr>Plum’s Weapon</vt:lpstr>
      <vt:lpstr>White’s Weapon</vt:lpstr>
      <vt:lpstr>Test Two Calculations: Chi-Square Test of Association</vt:lpstr>
      <vt:lpstr>Bar Graph</vt:lpstr>
      <vt:lpstr>Analysis/ Conclusion of Bar Graph</vt:lpstr>
      <vt:lpstr>Bias/Error</vt:lpstr>
      <vt:lpstr>Personal Opinions/Conclusions</vt:lpstr>
      <vt:lpstr>Application</vt:lpstr>
      <vt:lpstr>Class Activity</vt:lpstr>
      <vt:lpstr>Slide 37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Kenneth  S  Wolf  Sr</dc:creator>
  <cp:lastModifiedBy> </cp:lastModifiedBy>
  <cp:revision>24</cp:revision>
  <dcterms:created xsi:type="dcterms:W3CDTF">2009-01-21T16:07:50Z</dcterms:created>
  <dcterms:modified xsi:type="dcterms:W3CDTF">2009-01-23T12:31:22Z</dcterms:modified>
</cp:coreProperties>
</file>